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5" r:id="rId3"/>
    <p:sldId id="277" r:id="rId4"/>
    <p:sldId id="259" r:id="rId5"/>
    <p:sldId id="274" r:id="rId6"/>
    <p:sldId id="275" r:id="rId7"/>
    <p:sldId id="292" r:id="rId8"/>
    <p:sldId id="293" r:id="rId9"/>
    <p:sldId id="291" r:id="rId10"/>
    <p:sldId id="263" r:id="rId11"/>
    <p:sldId id="268" r:id="rId12"/>
    <p:sldId id="287" r:id="rId13"/>
    <p:sldId id="288" r:id="rId14"/>
    <p:sldId id="289" r:id="rId15"/>
    <p:sldId id="286" r:id="rId16"/>
    <p:sldId id="278" r:id="rId17"/>
    <p:sldId id="279" r:id="rId18"/>
    <p:sldId id="290" r:id="rId19"/>
    <p:sldId id="271" r:id="rId20"/>
    <p:sldId id="284" r:id="rId21"/>
    <p:sldId id="276" r:id="rId22"/>
    <p:sldId id="294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E84"/>
    <a:srgbClr val="E8F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445" autoAdjust="0"/>
    <p:restoredTop sz="94660"/>
  </p:normalViewPr>
  <p:slideViewPr>
    <p:cSldViewPr snapToGrid="0">
      <p:cViewPr varScale="1">
        <p:scale>
          <a:sx n="41" d="100"/>
          <a:sy n="41" d="100"/>
        </p:scale>
        <p:origin x="53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BDD7F-B601-450C-A9C2-EE2CA21FAB0C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38094-94F4-4E08-A536-2185104F50E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13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59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Include later slide on feedback differences between CIHR and NSERC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70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Identification as in your name. </a:t>
            </a:r>
          </a:p>
          <a:p>
            <a:r>
              <a:rPr lang="en-CA" dirty="0"/>
              <a:t>Michael </a:t>
            </a:r>
            <a:r>
              <a:rPr lang="en-CA" dirty="0" err="1"/>
              <a:t>smo</a:t>
            </a:r>
            <a:endParaRPr lang="en-CA" dirty="0"/>
          </a:p>
          <a:p>
            <a:r>
              <a:rPr lang="en-CA" dirty="0"/>
              <a:t>Can do up to 3 host institutions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340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You can make references to your research/goals/ achievements in different areas, but don’t repeat yourself. If your completed thesis is your most significant contribution, you can break it up into – the specific scientific results and place in research, why it was really important, and then what you learned, any mentoring/ </a:t>
            </a:r>
            <a:r>
              <a:rPr lang="en-CA" dirty="0" err="1"/>
              <a:t>acheivements</a:t>
            </a:r>
            <a:endParaRPr lang="en-CA" dirty="0"/>
          </a:p>
          <a:p>
            <a:r>
              <a:rPr lang="en-CA" dirty="0"/>
              <a:t>Theses completed </a:t>
            </a:r>
            <a:r>
              <a:rPr lang="en-CA" dirty="0" err="1"/>
              <a:t>etc</a:t>
            </a:r>
            <a:r>
              <a:rPr lang="en-CA" dirty="0"/>
              <a:t> gets the results and a bit of relevance, most sig </a:t>
            </a:r>
            <a:r>
              <a:rPr lang="en-CA" dirty="0" err="1"/>
              <a:t>cont</a:t>
            </a:r>
            <a:r>
              <a:rPr lang="en-CA" dirty="0"/>
              <a:t>…. Gets why it is really important, and you can remind your referees about any mentoring, learning or development that occurred as a result that they can point to. If it is related to your proposal, great, but don’t repeat yourself, saying you have experience in the methods/field from my thesis is probably plenty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2356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C95E3-CAC3-4F5F-94AA-372AEB622549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72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29F2-8466-421E-9771-D375B1CCD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39265-08A7-4DEC-9F1B-E0E5D6091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8A758-9E2D-4AC0-8565-CD53C518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3C09-B09F-475F-B0D3-15520A890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8CBDC-005B-429F-9B0E-0E32135F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1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8D75-0AB7-49BA-9DF5-E9359E67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23476-2C96-4ECA-BC24-115BFB7E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8B19-01EA-4E0E-A1B0-29D4F087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52C1-F453-464A-A12F-585C20E1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F9664-578E-400D-A04A-3D2A7717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32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6F25D-C59A-4A88-8836-607424613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174BB6-A417-4775-8DD7-EF7C04A03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F1234-57D3-419C-8F4A-4589724E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83337-E9E2-49D3-99DD-7F4C7BBC9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55CE7-44E3-4CD6-9C25-A5A3CEF7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48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5F85-5320-4205-8E54-F8F77970A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A0EFA-882F-46D3-B83C-8A03AFE7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93F89-A9EB-4C1E-847B-2F55D8CC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B3D5-487E-46F1-B479-A27E16DE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F4492-8A5B-4EF2-904E-BA134286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77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3FAB-D83D-4749-BC21-CF40EC15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670EB-F2ED-41BA-99D6-7D07EA495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7EBEC-6716-45C5-AC56-E5DE50BA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25AE4-1AAD-49B1-839C-29BD59D8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FB6C-F9FF-4497-BB6E-B67BA2C7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52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3A93-6CEC-41E2-8649-E7A2AFEE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18DAA-1E62-4C79-9B63-C49AD236E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FE008-F88C-4A91-9D4E-2255966B4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F8707-359F-4904-A5C7-0206551A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648E8-B1F6-430A-AD68-35D06773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360D5-A5F5-4BEC-80FF-DD281A8F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8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4799-3CDD-455D-A897-D8E2C2D2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2F8D6-AE16-47F6-8E44-B6796B72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30F4E-0BF8-453E-86CF-B2ACC1E7A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D987C-CDCB-4EB6-B92F-D1777E959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347BBE-BEFD-4643-9A83-40FA7DD8F2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7EB6D1-4AAF-424E-9D0A-AF086A38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BBB87-88C5-4E8A-BFC1-46F0763A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AC5265-7D02-42C2-B64B-0C564F6A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70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515EE-9913-4886-B5C7-CABA2E9E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3778E8-DFE2-4247-8BB0-ADB0E413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66473-5B55-40AB-8865-C59F145B2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0DAC5-50B0-489A-8BC3-ED79C75C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46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81D75-4365-4FC3-B819-4057EB12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DBDB8-3D4A-434C-BCC9-1B1A6A80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B5EA2-94D0-454C-B392-E4D2F8B8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3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0C6D-B316-45A1-9AB7-9A284547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19167-9E54-48FF-84BE-71AEA115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87E1A-D63B-4B6E-B404-9CFDBF61F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CEB83-5951-475D-AACA-83846CC23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2F82F-DCB1-4A10-9F38-F5B99A7D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94A1F-940F-4B65-9275-2EAD4BC9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620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C18-DCB7-42E9-A24B-D87F9D86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5BB17-9B57-4273-90E2-610245521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31803-4B55-4563-A620-12637965D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BA85A-B4F8-4E00-9F2F-9DB903A0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02C01-315A-4BBB-8629-A5B306DB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D71CC-5790-4E90-B1F0-AD3AC450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376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30746C-65B6-4746-962C-1BA9A783D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ACB5D-B29B-405D-AEA7-652696134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9771C-8E19-403B-823C-612053346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6ACD-DDDB-4A3A-91ED-C347B3F1B4C9}" type="datetimeFigureOut">
              <a:rPr lang="en-CA" smtClean="0"/>
              <a:t>2021-11-08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BD7C-FE04-4FA8-9393-4710DBDB0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92371-DEA4-43CC-8B79-DA3C4ABB6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AA7F-88FD-479F-8663-D905972CCE5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96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ngsuwo.ca/information-sess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OnlineServices-ServicesEnLigne/FAQ-FAQ_eng.asp#a4" TargetMode="External"/><Relationship Id="rId2" Type="http://schemas.openxmlformats.org/officeDocument/2006/relationships/hyperlink" Target="https://cihr-irsc.gc.ca/e/38201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cv-cvc.ca/loginresearcher-eng.f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Students-Etudiants/CCV_CGSM-CVC_BESCM_eng.a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Students-Etudiants/CCV_CGSM-CVC_BESCM_eng.as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strar.uwo.ca/services/transcript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fellowships@sshrc-crsh.gc.ca" TargetMode="External"/><Relationship Id="rId3" Type="http://schemas.openxmlformats.org/officeDocument/2006/relationships/hyperlink" Target="mailto:bbutler9@uwo.ca" TargetMode="External"/><Relationship Id="rId7" Type="http://schemas.openxmlformats.org/officeDocument/2006/relationships/hyperlink" Target="mailto:schol@nserc-crsng.gc.ca" TargetMode="External"/><Relationship Id="rId2" Type="http://schemas.openxmlformats.org/officeDocument/2006/relationships/hyperlink" Target="mailto:susan.simpson@schulich.uwo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pport-soutien@cihr-irsc.gc.ca" TargetMode="External"/><Relationship Id="rId5" Type="http://schemas.openxmlformats.org/officeDocument/2006/relationships/hyperlink" Target="mailto:hshanks@uwo.ca" TargetMode="External"/><Relationship Id="rId4" Type="http://schemas.openxmlformats.org/officeDocument/2006/relationships/hyperlink" Target="mailto:konuska@uwo.c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-portail.nserc-crsng.gc.ca/s/login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students-etudiants/cgsallocations-quotasbesc_eng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gc.ca/eic/site/063.nsf/eng/h_FEE7261A.html?OpenDocu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serc-crsng.gc.ca/ResearchPortal-PortailDeRecherche/Instructions-Instructions/CGS_M-BESC_M_eng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BD08-130E-4779-9AB8-5B75F50D6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6203" y="2018551"/>
            <a:ext cx="5197425" cy="985708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dirty="0">
                <a:solidFill>
                  <a:srgbClr val="502E84"/>
                </a:solidFill>
              </a:rPr>
              <a:t>SONGs Information Session Committee Presents</a:t>
            </a:r>
            <a:r>
              <a:rPr lang="en-US" sz="2600" dirty="0">
                <a:solidFill>
                  <a:srgbClr val="502E84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B9FE1-D73E-4A15-8A2D-BD4B6A0C4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7895" y="5131313"/>
            <a:ext cx="6095734" cy="1202079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1600" dirty="0"/>
              <a:t>Presented by: Kate Onuska</a:t>
            </a:r>
          </a:p>
          <a:p>
            <a:pPr algn="r"/>
            <a:r>
              <a:rPr lang="en-US" sz="1600" dirty="0"/>
              <a:t>Chair of the Information Session Committee</a:t>
            </a:r>
          </a:p>
          <a:p>
            <a:pPr algn="r"/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https://songsuwo.ca/information-sessions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E432BD-1467-4391-AA04-70062DA5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0" y="1775086"/>
            <a:ext cx="4803000" cy="2353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245A7-539B-42E1-9E66-16ECFB7325E9}"/>
              </a:ext>
            </a:extLst>
          </p:cNvPr>
          <p:cNvSpPr txBox="1"/>
          <p:nvPr/>
        </p:nvSpPr>
        <p:spPr>
          <a:xfrm>
            <a:off x="7352420" y="3004259"/>
            <a:ext cx="3964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Masters Tri-Council Scholarship</a:t>
            </a:r>
          </a:p>
          <a:p>
            <a:pPr algn="ctr"/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Session</a:t>
            </a:r>
            <a:endParaRPr lang="en-CA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D6074-6258-48DB-A3A6-9C3AF285A541}"/>
              </a:ext>
            </a:extLst>
          </p:cNvPr>
          <p:cNvSpPr txBox="1"/>
          <p:nvPr/>
        </p:nvSpPr>
        <p:spPr>
          <a:xfrm>
            <a:off x="9396794" y="61030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17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642" y="721850"/>
            <a:ext cx="7587591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CGS M Application Centralized Criteria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405F67-A20B-4B73-8CC8-434BEF4FC126}"/>
              </a:ext>
            </a:extLst>
          </p:cNvPr>
          <p:cNvSpPr txBox="1"/>
          <p:nvPr/>
        </p:nvSpPr>
        <p:spPr>
          <a:xfrm>
            <a:off x="999571" y="2241705"/>
            <a:ext cx="8958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Roboto"/>
            </a:endParaRPr>
          </a:p>
          <a:p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2A196B-66B5-4698-98C3-A4F68985CD1A}"/>
              </a:ext>
            </a:extLst>
          </p:cNvPr>
          <p:cNvSpPr txBox="1"/>
          <p:nvPr/>
        </p:nvSpPr>
        <p:spPr>
          <a:xfrm>
            <a:off x="829248" y="1710592"/>
            <a:ext cx="111123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The centralized criteria provides a </a:t>
            </a:r>
            <a:r>
              <a:rPr lang="en-US" sz="2800" u="sng" dirty="0">
                <a:latin typeface="+mj-lt"/>
              </a:rPr>
              <a:t>weighted</a:t>
            </a:r>
            <a:r>
              <a:rPr lang="en-US" sz="2800" dirty="0">
                <a:latin typeface="+mj-lt"/>
              </a:rPr>
              <a:t> basis for how you should: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1) Shape the components of your </a:t>
            </a:r>
            <a:r>
              <a:rPr lang="en-US" sz="2800" u="sng" dirty="0">
                <a:latin typeface="+mj-lt"/>
              </a:rPr>
              <a:t>written application</a:t>
            </a:r>
            <a:r>
              <a:rPr lang="en-US" sz="2800" dirty="0">
                <a:latin typeface="+mj-lt"/>
              </a:rPr>
              <a:t>, including your:</a:t>
            </a:r>
          </a:p>
          <a:p>
            <a:r>
              <a:rPr lang="en-US" sz="2800" dirty="0">
                <a:solidFill>
                  <a:srgbClr val="7030A0"/>
                </a:solidFill>
                <a:latin typeface="+mj-lt"/>
              </a:rPr>
              <a:t>	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a</a:t>
            </a:r>
            <a:r>
              <a:rPr lang="en-US" sz="2800" dirty="0">
                <a:solidFill>
                  <a:srgbClr val="502E84"/>
                </a:solidFill>
                <a:latin typeface="+mj-lt"/>
              </a:rPr>
              <a:t>.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Research Proposal </a:t>
            </a:r>
            <a:r>
              <a:rPr lang="en-US" sz="2800" dirty="0">
                <a:highlight>
                  <a:srgbClr val="FFFF00"/>
                </a:highlight>
                <a:latin typeface="+mj-lt"/>
              </a:rPr>
              <a:t>(1 page).</a:t>
            </a:r>
          </a:p>
          <a:p>
            <a:endParaRPr lang="en-US" sz="2800" dirty="0">
              <a:highlight>
                <a:srgbClr val="FFFF00"/>
              </a:highlight>
              <a:latin typeface="+mj-lt"/>
            </a:endParaRPr>
          </a:p>
          <a:p>
            <a:r>
              <a:rPr lang="en-US" sz="2800" dirty="0">
                <a:latin typeface="+mj-lt"/>
              </a:rPr>
              <a:t>2) Inform what should be included in your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CCV.</a:t>
            </a:r>
          </a:p>
          <a:p>
            <a:r>
              <a:rPr lang="en-US" sz="2800" b="1" dirty="0">
                <a:solidFill>
                  <a:srgbClr val="502E84"/>
                </a:solidFill>
                <a:latin typeface="+mj-lt"/>
              </a:rPr>
              <a:t>	</a:t>
            </a:r>
            <a:endParaRPr lang="en-US" sz="2800" dirty="0">
              <a:solidFill>
                <a:srgbClr val="502E84"/>
              </a:solidFill>
              <a:latin typeface="+mj-lt"/>
            </a:endParaRPr>
          </a:p>
          <a:p>
            <a:r>
              <a:rPr lang="en-US" sz="2800" dirty="0">
                <a:latin typeface="+mj-lt"/>
              </a:rPr>
              <a:t>3) The information that should be highlighted and discussed by your </a:t>
            </a:r>
            <a:r>
              <a:rPr lang="en-US" sz="2800" b="1" dirty="0">
                <a:solidFill>
                  <a:srgbClr val="502E84"/>
                </a:solidFill>
                <a:latin typeface="+mj-lt"/>
              </a:rPr>
              <a:t>references (x2). </a:t>
            </a:r>
            <a:endParaRPr lang="en-CA" dirty="0">
              <a:solidFill>
                <a:srgbClr val="502E8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89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107" y="434217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Coordinate</a:t>
            </a:r>
            <a:r>
              <a:rPr lang="en-US" sz="3600" b="1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 Efforts</a:t>
            </a:r>
            <a:endParaRPr lang="en-US" sz="3600" b="1" dirty="0">
              <a:solidFill>
                <a:srgbClr val="502E84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1882327" y="1079257"/>
            <a:ext cx="885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333333"/>
                </a:solidFill>
                <a:effectLst/>
                <a:latin typeface="+mj-lt"/>
                <a:cs typeface="Arial" panose="020B0604020202020204" pitchFamily="34" charset="0"/>
              </a:rPr>
              <a:t>There is a limited amount of information you can include, and some things require some depth. If you can spread out the in-depth parts, it can give a </a:t>
            </a:r>
            <a:r>
              <a:rPr lang="en-US" b="1" dirty="0">
                <a:solidFill>
                  <a:srgbClr val="333333"/>
                </a:solidFill>
                <a:latin typeface="+mj-lt"/>
                <a:cs typeface="Arial" panose="020B0604020202020204" pitchFamily="34" charset="0"/>
              </a:rPr>
              <a:t>fuller picture of you as a researcher!</a:t>
            </a:r>
            <a:endParaRPr lang="en-CA" b="1" dirty="0">
              <a:latin typeface="+mj-lt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C34D0-1358-4B87-A9C7-E9C29ABC4018}"/>
              </a:ext>
            </a:extLst>
          </p:cNvPr>
          <p:cNvSpPr/>
          <p:nvPr/>
        </p:nvSpPr>
        <p:spPr>
          <a:xfrm>
            <a:off x="3852560" y="4904099"/>
            <a:ext cx="1597027" cy="8746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Applicant’s autobiographical statement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32773-9C53-4514-B608-1B5869259601}"/>
              </a:ext>
            </a:extLst>
          </p:cNvPr>
          <p:cNvSpPr/>
          <p:nvPr/>
        </p:nvSpPr>
        <p:spPr>
          <a:xfrm>
            <a:off x="7807494" y="3203954"/>
            <a:ext cx="2301111" cy="8746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Most significant contributions to research and development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BB6088-E244-4D73-B848-DCFA52B4B8CE}"/>
              </a:ext>
            </a:extLst>
          </p:cNvPr>
          <p:cNvSpPr/>
          <p:nvPr/>
        </p:nvSpPr>
        <p:spPr>
          <a:xfrm>
            <a:off x="5153745" y="2150407"/>
            <a:ext cx="1769166" cy="8746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Outline of proposed research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595B-25FC-44D2-9C79-0CD2D4F86D24}"/>
              </a:ext>
            </a:extLst>
          </p:cNvPr>
          <p:cNvSpPr/>
          <p:nvPr/>
        </p:nvSpPr>
        <p:spPr>
          <a:xfrm>
            <a:off x="2083395" y="3203953"/>
            <a:ext cx="1769166" cy="8746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+mj-lt"/>
              </a:rPr>
              <a:t>Theses completed or in progress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5396E-A66D-4D53-BCB8-826843E9595B}"/>
              </a:ext>
            </a:extLst>
          </p:cNvPr>
          <p:cNvSpPr/>
          <p:nvPr/>
        </p:nvSpPr>
        <p:spPr>
          <a:xfrm>
            <a:off x="6922911" y="4904099"/>
            <a:ext cx="1597027" cy="8470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</a:t>
            </a:r>
            <a:r>
              <a:rPr lang="en-CA" sz="1600" b="1" dirty="0">
                <a:solidFill>
                  <a:schemeClr val="tx1"/>
                </a:solidFill>
                <a:latin typeface="+mj-lt"/>
              </a:rPr>
              <a:t>Reports on the applicant</a:t>
            </a:r>
            <a:endParaRPr lang="en-CA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5C66CC-90C3-417D-A67C-4223D8A0C5DE}"/>
              </a:ext>
            </a:extLst>
          </p:cNvPr>
          <p:cNvCxnSpPr>
            <a:stCxn id="12" idx="1"/>
            <a:endCxn id="13" idx="0"/>
          </p:cNvCxnSpPr>
          <p:nvPr/>
        </p:nvCxnSpPr>
        <p:spPr>
          <a:xfrm flipH="1">
            <a:off x="2967978" y="2587729"/>
            <a:ext cx="2185767" cy="616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D8B460-2DCB-402D-8064-0E850189C889}"/>
              </a:ext>
            </a:extLst>
          </p:cNvPr>
          <p:cNvCxnSpPr>
            <a:cxnSpLocks/>
            <a:stCxn id="13" idx="2"/>
            <a:endCxn id="3" idx="1"/>
          </p:cNvCxnSpPr>
          <p:nvPr/>
        </p:nvCxnSpPr>
        <p:spPr>
          <a:xfrm>
            <a:off x="2967978" y="4078597"/>
            <a:ext cx="884582" cy="126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54DA31-68D2-4767-9CF9-A89A75AAA799}"/>
              </a:ext>
            </a:extLst>
          </p:cNvPr>
          <p:cNvCxnSpPr>
            <a:cxnSpLocks/>
            <a:stCxn id="3" idx="3"/>
            <a:endCxn id="14" idx="1"/>
          </p:cNvCxnSpPr>
          <p:nvPr/>
        </p:nvCxnSpPr>
        <p:spPr>
          <a:xfrm flipV="1">
            <a:off x="5449587" y="5327638"/>
            <a:ext cx="1473324" cy="13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06E2A6D-0DB7-4142-B20E-49F4EBEEC47A}"/>
              </a:ext>
            </a:extLst>
          </p:cNvPr>
          <p:cNvCxnSpPr>
            <a:cxnSpLocks/>
            <a:stCxn id="14" idx="3"/>
            <a:endCxn id="10" idx="2"/>
          </p:cNvCxnSpPr>
          <p:nvPr/>
        </p:nvCxnSpPr>
        <p:spPr>
          <a:xfrm flipV="1">
            <a:off x="8519938" y="4078598"/>
            <a:ext cx="438112" cy="1249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BF0FB1-BD48-43EB-963D-795BD8107ACD}"/>
              </a:ext>
            </a:extLst>
          </p:cNvPr>
          <p:cNvCxnSpPr>
            <a:cxnSpLocks/>
            <a:stCxn id="10" idx="0"/>
            <a:endCxn id="12" idx="3"/>
          </p:cNvCxnSpPr>
          <p:nvPr/>
        </p:nvCxnSpPr>
        <p:spPr>
          <a:xfrm flipH="1" flipV="1">
            <a:off x="6922911" y="2587729"/>
            <a:ext cx="2035139" cy="616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072A37-CFB8-454A-BA58-148AC3F44C6A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3852561" y="3641275"/>
            <a:ext cx="39549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CB7B2-FA8D-4B3E-9F1C-F6DBC5D4DF65}"/>
              </a:ext>
            </a:extLst>
          </p:cNvPr>
          <p:cNvCxnSpPr>
            <a:cxnSpLocks/>
            <a:stCxn id="10" idx="1"/>
            <a:endCxn id="3" idx="0"/>
          </p:cNvCxnSpPr>
          <p:nvPr/>
        </p:nvCxnSpPr>
        <p:spPr>
          <a:xfrm flipH="1">
            <a:off x="4651074" y="3641276"/>
            <a:ext cx="3156420" cy="1262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3DFB92-1EC1-4303-9433-E54024092E20}"/>
              </a:ext>
            </a:extLst>
          </p:cNvPr>
          <p:cNvCxnSpPr>
            <a:cxnSpLocks/>
            <a:stCxn id="13" idx="3"/>
            <a:endCxn id="14" idx="0"/>
          </p:cNvCxnSpPr>
          <p:nvPr/>
        </p:nvCxnSpPr>
        <p:spPr>
          <a:xfrm>
            <a:off x="3852561" y="3641275"/>
            <a:ext cx="3868864" cy="126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47A83FB-0B9C-4D54-804A-D3D1AA33A757}"/>
              </a:ext>
            </a:extLst>
          </p:cNvPr>
          <p:cNvCxnSpPr>
            <a:cxnSpLocks/>
            <a:stCxn id="12" idx="2"/>
            <a:endCxn id="3" idx="0"/>
          </p:cNvCxnSpPr>
          <p:nvPr/>
        </p:nvCxnSpPr>
        <p:spPr>
          <a:xfrm flipH="1">
            <a:off x="4651074" y="3025051"/>
            <a:ext cx="1387254" cy="187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795D84-5A09-45D4-802F-27276B8D6821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038328" y="3025051"/>
            <a:ext cx="1683097" cy="1879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16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B5F9E-317E-42E4-928D-CD47B0C1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953"/>
            <a:ext cx="10532761" cy="3671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1A052EB-A4A8-4601-9CC8-3635921A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966" y="409674"/>
            <a:ext cx="10058996" cy="723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Part I: Centralized Criteria – </a:t>
            </a:r>
            <a:r>
              <a:rPr lang="en-US" sz="3600" b="1" i="1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Academic Excellence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518C-D40A-436F-9AC1-370486D31328}"/>
              </a:ext>
            </a:extLst>
          </p:cNvPr>
          <p:cNvSpPr/>
          <p:nvPr/>
        </p:nvSpPr>
        <p:spPr>
          <a:xfrm>
            <a:off x="10514150" y="3804920"/>
            <a:ext cx="538163" cy="3479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F701A-69A4-4C64-AA98-2A0549A0ACE7}"/>
              </a:ext>
            </a:extLst>
          </p:cNvPr>
          <p:cNvSpPr/>
          <p:nvPr/>
        </p:nvSpPr>
        <p:spPr>
          <a:xfrm>
            <a:off x="871220" y="3811107"/>
            <a:ext cx="2044081" cy="3356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396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E832AA-C1F4-434C-A620-BC0B937A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365" y="409674"/>
            <a:ext cx="10058996" cy="723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Part II: Centralized Criteria – </a:t>
            </a:r>
            <a:r>
              <a:rPr lang="en-US" sz="3600" b="1" i="1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Research Potential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6985E5-7F9E-4EC0-B621-2661E0F9A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5" y="1363844"/>
            <a:ext cx="10264326" cy="5084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FE0759-68D3-4B76-903E-741F353719F2}"/>
              </a:ext>
            </a:extLst>
          </p:cNvPr>
          <p:cNvSpPr/>
          <p:nvPr/>
        </p:nvSpPr>
        <p:spPr>
          <a:xfrm>
            <a:off x="1018209" y="3755464"/>
            <a:ext cx="1769165" cy="3356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C0CD2D-4802-4E7E-9E1E-06C69183C96A}"/>
              </a:ext>
            </a:extLst>
          </p:cNvPr>
          <p:cNvSpPr/>
          <p:nvPr/>
        </p:nvSpPr>
        <p:spPr>
          <a:xfrm>
            <a:off x="10414758" y="3738282"/>
            <a:ext cx="498407" cy="3479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8702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0143AF-E6A3-4904-94CF-01C79735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507808"/>
            <a:ext cx="11020425" cy="4600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82D3DC1-2B02-4F40-8440-7DA0A803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7" y="388024"/>
            <a:ext cx="11414743" cy="7231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Part III: Centralized Criteria – </a:t>
            </a:r>
            <a:r>
              <a:rPr lang="en-US" sz="3600" b="1" i="1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Personal/Interpersonal Skills</a:t>
            </a:r>
            <a:endParaRPr lang="en-US" sz="3600" b="1" i="1" dirty="0">
              <a:solidFill>
                <a:srgbClr val="502E84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792E5-7E7E-476F-A1E0-8765F9EEF7A4}"/>
              </a:ext>
            </a:extLst>
          </p:cNvPr>
          <p:cNvSpPr/>
          <p:nvPr/>
        </p:nvSpPr>
        <p:spPr>
          <a:xfrm>
            <a:off x="660400" y="3535680"/>
            <a:ext cx="2793999" cy="5553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7667E0-9348-40D4-AB74-E77A4491CCDA}"/>
              </a:ext>
            </a:extLst>
          </p:cNvPr>
          <p:cNvSpPr/>
          <p:nvPr/>
        </p:nvSpPr>
        <p:spPr>
          <a:xfrm>
            <a:off x="10739878" y="3634105"/>
            <a:ext cx="558042" cy="3479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305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76E-7CC3-4A23-BAD3-7F7B5B8F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For both CIHR and NSERC, applicants must get a PIN. This will be unique to your application and will be needed for completing your application in either portal.</a:t>
            </a:r>
          </a:p>
          <a:p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How to get a CIHR PIN: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2"/>
              </a:rPr>
              <a:t>https://cihr-irsc.gc.ca/e/38201.html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How to get an NSERC PIN: </a:t>
            </a:r>
            <a:r>
              <a:rPr lang="en-US" sz="2400" dirty="0">
                <a:solidFill>
                  <a:schemeClr val="tx1"/>
                </a:solidFill>
                <a:latin typeface="+mj-lt"/>
                <a:hlinkClick r:id="rId3"/>
              </a:rPr>
              <a:t>https://www.nserc-crsng.gc.ca/OnlineServices-ServicesEnLigne/FAQ-FAQ_eng.asp#a4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endParaRPr lang="en-CA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426A6-09EE-4085-9534-20E1238B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63" y="1121040"/>
            <a:ext cx="10058400" cy="704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PINs</a:t>
            </a:r>
          </a:p>
        </p:txBody>
      </p:sp>
    </p:spTree>
    <p:extLst>
      <p:ext uri="{BB962C8B-B14F-4D97-AF65-F5344CB8AC3E}">
        <p14:creationId xmlns:p14="http://schemas.microsoft.com/office/powerpoint/2010/main" val="206986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7537"/>
            <a:ext cx="10719117" cy="402336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1. If you do not have one, </a:t>
            </a:r>
            <a:r>
              <a:rPr lang="en-US" sz="2000" b="1" dirty="0">
                <a:latin typeface="+mj-lt"/>
              </a:rPr>
              <a:t>create a CCV account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the Canadian Common CV (ccv-cvc.ca)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2. Login, and navigate to the </a:t>
            </a:r>
            <a:r>
              <a:rPr lang="en-US" sz="2000" b="1" dirty="0">
                <a:latin typeface="+mj-lt"/>
              </a:rPr>
              <a:t>“Funding”  </a:t>
            </a:r>
            <a:r>
              <a:rPr lang="en-US" sz="2000" dirty="0">
                <a:latin typeface="+mj-lt"/>
              </a:rPr>
              <a:t>subheading under CV: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EC958-B907-4D77-9ABB-152489FF0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7339"/>
            <a:ext cx="10058400" cy="7015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The Canadian Common CV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D52D05-34B4-4102-8C37-4E84513BE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/>
          <a:stretch/>
        </p:blipFill>
        <p:spPr>
          <a:xfrm>
            <a:off x="1325662" y="3511144"/>
            <a:ext cx="6065558" cy="1883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A4EEE7-C57E-4B60-BB9B-38DCFDF7FC26}"/>
              </a:ext>
            </a:extLst>
          </p:cNvPr>
          <p:cNvSpPr txBox="1"/>
          <p:nvPr/>
        </p:nvSpPr>
        <p:spPr>
          <a:xfrm>
            <a:off x="8666018" y="6236108"/>
            <a:ext cx="330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4"/>
              </a:rPr>
              <a:t>How to Complete the CGS M CCV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05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93A3-FEBD-4381-92CF-5DCACCD4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2" y="1767537"/>
            <a:ext cx="10719117" cy="48031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>
                <a:latin typeface="+mj-lt"/>
              </a:rPr>
              <a:t>Steps: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j-lt"/>
              </a:rPr>
              <a:t>3. Under “Funding Source”, choose </a:t>
            </a:r>
            <a:r>
              <a:rPr lang="en-US" sz="2000" b="1" dirty="0">
                <a:latin typeface="+mj-lt"/>
              </a:rPr>
              <a:t>CGS-Master’s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+mj-lt"/>
              </a:rPr>
              <a:t>4. Fill out required fields!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0F539-2594-4579-A2B8-4EE8F9DD6692}"/>
              </a:ext>
            </a:extLst>
          </p:cNvPr>
          <p:cNvSpPr txBox="1"/>
          <p:nvPr/>
        </p:nvSpPr>
        <p:spPr>
          <a:xfrm>
            <a:off x="352477" y="1193556"/>
            <a:ext cx="11839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effectLst/>
                <a:latin typeface="+mj-lt"/>
              </a:rPr>
              <a:t>A web-based application that provides a single, </a:t>
            </a:r>
            <a:r>
              <a:rPr lang="en-US" b="1" i="0" dirty="0">
                <a:effectLst/>
                <a:latin typeface="+mj-lt"/>
              </a:rPr>
              <a:t>common</a:t>
            </a:r>
            <a:r>
              <a:rPr lang="en-US" b="0" i="0" dirty="0">
                <a:effectLst/>
                <a:latin typeface="+mj-lt"/>
              </a:rPr>
              <a:t> approach to gathering </a:t>
            </a:r>
            <a:r>
              <a:rPr lang="en-US" b="1" i="0" dirty="0">
                <a:effectLst/>
                <a:latin typeface="+mj-lt"/>
              </a:rPr>
              <a:t>CV</a:t>
            </a:r>
            <a:r>
              <a:rPr lang="en-US" b="0" i="0" dirty="0">
                <a:effectLst/>
                <a:latin typeface="+mj-lt"/>
              </a:rPr>
              <a:t> information required for funding agencies. </a:t>
            </a:r>
            <a:endParaRPr lang="en-CA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8154-FC07-4D60-8AC6-B5630DE6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73" y="2479840"/>
            <a:ext cx="4420453" cy="3585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970F91-F3BD-4954-84A5-F7C547876473}"/>
              </a:ext>
            </a:extLst>
          </p:cNvPr>
          <p:cNvSpPr/>
          <p:nvPr/>
        </p:nvSpPr>
        <p:spPr>
          <a:xfrm>
            <a:off x="5377180" y="4108365"/>
            <a:ext cx="581660" cy="12146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73769B-CEAF-4C81-9DD9-B592C617CF4F}"/>
              </a:ext>
            </a:extLst>
          </p:cNvPr>
          <p:cNvSpPr txBox="1">
            <a:spLocks/>
          </p:cNvSpPr>
          <p:nvPr/>
        </p:nvSpPr>
        <p:spPr>
          <a:xfrm>
            <a:off x="1066800" y="287339"/>
            <a:ext cx="10058400" cy="7015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The Canadian Common CV</a:t>
            </a:r>
            <a:endParaRPr lang="en-US" sz="3600" dirty="0">
              <a:solidFill>
                <a:srgbClr val="502E84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2C6F8-C9A8-4069-85A1-7B400D2D7EA5}"/>
              </a:ext>
            </a:extLst>
          </p:cNvPr>
          <p:cNvSpPr txBox="1"/>
          <p:nvPr/>
        </p:nvSpPr>
        <p:spPr>
          <a:xfrm>
            <a:off x="8666018" y="6236108"/>
            <a:ext cx="330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How to Complete the CGS M CCV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75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A42412-D177-4375-AFE4-FA1228AFA3B1}"/>
              </a:ext>
            </a:extLst>
          </p:cNvPr>
          <p:cNvSpPr txBox="1"/>
          <p:nvPr/>
        </p:nvSpPr>
        <p:spPr>
          <a:xfrm>
            <a:off x="783773" y="1369907"/>
            <a:ext cx="100584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200" b="1" dirty="0">
                <a:highlight>
                  <a:srgbClr val="FFFF00"/>
                </a:highlight>
                <a:cs typeface="Arial" panose="020B0604020202020204" pitchFamily="34" charset="0"/>
              </a:rPr>
              <a:t>Outline of Proposed Research </a:t>
            </a:r>
            <a:r>
              <a:rPr lang="en-CA" sz="2200" b="1" dirty="0">
                <a:cs typeface="Arial" panose="020B0604020202020204" pitchFamily="34" charset="0"/>
              </a:rPr>
              <a:t>(</a:t>
            </a:r>
            <a:r>
              <a:rPr lang="en-CA" sz="2200" b="1" dirty="0">
                <a:solidFill>
                  <a:srgbClr val="502E84"/>
                </a:solidFill>
                <a:cs typeface="Arial" panose="020B0604020202020204" pitchFamily="34" charset="0"/>
              </a:rPr>
              <a:t>maximum one page</a:t>
            </a:r>
            <a:r>
              <a:rPr lang="en-CA" sz="2200" b="1" dirty="0">
                <a:cs typeface="Arial" panose="020B0604020202020204" pitchFamily="34" charset="0"/>
              </a:rPr>
              <a:t>): </a:t>
            </a:r>
            <a:r>
              <a:rPr lang="en-CA" sz="2200" dirty="0">
                <a:latin typeface="+mj-lt"/>
                <a:cs typeface="Arial" panose="020B0604020202020204" pitchFamily="34" charset="0"/>
              </a:rPr>
              <a:t>A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 detailed description of your proposed research project for the period during which you will hold the award. </a:t>
            </a:r>
          </a:p>
          <a:p>
            <a:endParaRPr lang="en-CA" sz="20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CA" sz="2000" i="1" dirty="0">
                <a:latin typeface="+mj-lt"/>
                <a:cs typeface="Arial" panose="020B0604020202020204" pitchFamily="34" charset="0"/>
              </a:rPr>
              <a:t>scientific research proposal 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should include: 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Background 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Objectives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Hypothesis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Outline of experimental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 or </a:t>
            </a:r>
            <a:r>
              <a:rPr lang="en-CA" sz="2000" b="1" dirty="0">
                <a:latin typeface="+mj-lt"/>
                <a:cs typeface="Arial" panose="020B0604020202020204" pitchFamily="34" charset="0"/>
              </a:rPr>
              <a:t>theoretical approach 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(citing pertinent literature)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Methods</a:t>
            </a:r>
          </a:p>
          <a:p>
            <a:pPr marL="1371600" lvl="2" indent="-457200">
              <a:buAutoNum type="alphaLcParenR"/>
            </a:pPr>
            <a:r>
              <a:rPr lang="en-CA" sz="2000" b="1" dirty="0">
                <a:latin typeface="+mj-lt"/>
                <a:cs typeface="Arial" panose="020B0604020202020204" pitchFamily="34" charset="0"/>
              </a:rPr>
              <a:t>Significance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 of the proposed research to your field.</a:t>
            </a:r>
          </a:p>
          <a:p>
            <a:pPr lvl="1"/>
            <a:endParaRPr lang="en-CA" sz="2200" dirty="0">
              <a:latin typeface="+mj-lt"/>
              <a:cs typeface="Arial" panose="020B0604020202020204" pitchFamily="34" charset="0"/>
            </a:endParaRPr>
          </a:p>
          <a:p>
            <a:r>
              <a:rPr lang="en-CA" sz="22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Bibliography </a:t>
            </a:r>
            <a:r>
              <a:rPr lang="en-CA" sz="2200" b="1" dirty="0">
                <a:latin typeface="+mj-lt"/>
                <a:cs typeface="Arial" panose="020B0604020202020204" pitchFamily="34" charset="0"/>
              </a:rPr>
              <a:t>(</a:t>
            </a:r>
            <a:r>
              <a:rPr lang="en-CA" sz="22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maximum one page</a:t>
            </a:r>
            <a:r>
              <a:rPr lang="en-CA" sz="2200" b="1" dirty="0">
                <a:latin typeface="+mj-lt"/>
                <a:cs typeface="Arial" panose="020B0604020202020204" pitchFamily="34" charset="0"/>
              </a:rPr>
              <a:t>): 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Provide a bibliography that includes citations for all works referenced in the proposal. Should be in a format used by the primary</a:t>
            </a:r>
            <a:r>
              <a:rPr lang="en-CA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discipline of the research</a:t>
            </a:r>
            <a:endParaRPr lang="en-CA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92AC0F-C0C6-487C-A427-0AC1D113D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38" y="309110"/>
            <a:ext cx="10877323" cy="7015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The </a:t>
            </a:r>
            <a:r>
              <a:rPr lang="en-US" sz="3600" i="1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Scientific </a:t>
            </a:r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Research Proposal</a:t>
            </a:r>
          </a:p>
        </p:txBody>
      </p:sp>
    </p:spTree>
    <p:extLst>
      <p:ext uri="{BB962C8B-B14F-4D97-AF65-F5344CB8AC3E}">
        <p14:creationId xmlns:p14="http://schemas.microsoft.com/office/powerpoint/2010/main" val="26483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3" y="624471"/>
            <a:ext cx="10504715" cy="92322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3600" i="0" dirty="0">
                <a:solidFill>
                  <a:srgbClr val="502E84"/>
                </a:solidFill>
                <a:latin typeface="Abadi" panose="020B0604020104020204" pitchFamily="34" charset="0"/>
              </a:rPr>
              <a:t>Application Requirements: </a:t>
            </a:r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</a:rPr>
              <a:t>Up-to-Date Official Transcripts </a:t>
            </a:r>
            <a:endParaRPr lang="en-US" sz="3600" dirty="0">
              <a:solidFill>
                <a:srgbClr val="502E84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431074" y="1202278"/>
            <a:ext cx="1131243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en-CA" sz="1900" b="1" u="sng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official transcripts</a:t>
            </a:r>
            <a:r>
              <a:rPr lang="en-CA" sz="1900" b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are a mandatory requirement of all Tri-Agency scholarship competitions</a:t>
            </a:r>
            <a:r>
              <a:rPr lang="en-CA" sz="1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900" b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 must be scanned (black and white recommended) and saved as a single PDF file.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9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 text orientation should be upright (if possible) and must be readable on a computer monitor without any adjustment by the viewer.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9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Opening the transcript envelope and scanning the transcript will not render the transcript unofficial. 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9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900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One copy</a:t>
            </a:r>
            <a:r>
              <a:rPr lang="en-CA" sz="19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of an institution’s legend must be included as the last page of that institution’s transcript.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en-CA" sz="19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CA" sz="19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Applications that do not have adequate documentation to prove applicant eligibility will be irreversibly rejected.</a:t>
            </a:r>
            <a:endParaRPr lang="en-CA" sz="1900" dirty="0">
              <a:solidFill>
                <a:srgbClr val="201F1E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C96A0-2E03-44EC-B274-A54C63C724AD}"/>
              </a:ext>
            </a:extLst>
          </p:cNvPr>
          <p:cNvSpPr txBox="1"/>
          <p:nvPr/>
        </p:nvSpPr>
        <p:spPr>
          <a:xfrm>
            <a:off x="1559981" y="6101315"/>
            <a:ext cx="90720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Ordering Western official transcripts must now be done online for either pick-up or mail delivery. </a:t>
            </a:r>
            <a:r>
              <a:rPr lang="en-CA" sz="1600" u="sng" dirty="0">
                <a:solidFill>
                  <a:srgbClr val="954F7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https://www.registrar.uwo.ca/services/transcripts.html</a:t>
            </a:r>
            <a:endParaRPr lang="en-CA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E2C6F2-0E71-4808-943A-BFB9E985C1AE}"/>
              </a:ext>
            </a:extLst>
          </p:cNvPr>
          <p:cNvSpPr txBox="1"/>
          <p:nvPr/>
        </p:nvSpPr>
        <p:spPr>
          <a:xfrm>
            <a:off x="1268568" y="4758336"/>
            <a:ext cx="9654864" cy="1245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sz="1600" dirty="0">
              <a:solidFill>
                <a:srgbClr val="502E84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Up-to-date transcripts: </a:t>
            </a:r>
            <a:r>
              <a:rPr lang="en-CA" sz="1600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defined as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transcripts dated or issued in the Fall 2021 term</a:t>
            </a:r>
            <a:r>
              <a:rPr lang="en-CA" sz="1600" b="1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currently registered) </a:t>
            </a:r>
            <a:r>
              <a:rPr lang="en-CA" sz="16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after the last term completed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(if not currently registered).</a:t>
            </a: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endParaRPr lang="en-CA" sz="1600" dirty="0">
              <a:solidFill>
                <a:srgbClr val="502E84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ts val="1440"/>
              </a:lnSpc>
              <a:buSzPts val="1000"/>
              <a:tabLst>
                <a:tab pos="914400" algn="l"/>
              </a:tabLst>
            </a:pPr>
            <a:r>
              <a:rPr lang="en-CA" sz="1600" dirty="0">
                <a:solidFill>
                  <a:srgbClr val="502E84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2) </a:t>
            </a:r>
            <a:r>
              <a:rPr lang="en-CA" sz="1600" b="1" dirty="0">
                <a:solidFill>
                  <a:srgbClr val="502E84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Official transcripts: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defined as </a:t>
            </a:r>
            <a:r>
              <a:rPr lang="en-CA" sz="1600" b="1" u="sng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 issued by the institution’s registrar’s office. </a:t>
            </a:r>
            <a:r>
              <a:rPr lang="en-CA" sz="16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Transcripts from other sources, such as those printed from the student’s account on the institution’s website, are not official.</a:t>
            </a:r>
          </a:p>
        </p:txBody>
      </p:sp>
    </p:spTree>
    <p:extLst>
      <p:ext uri="{BB962C8B-B14F-4D97-AF65-F5344CB8AC3E}">
        <p14:creationId xmlns:p14="http://schemas.microsoft.com/office/powerpoint/2010/main" val="42340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0D9C-50B8-4517-8143-76432000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238"/>
            <a:ext cx="10058400" cy="102133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502E84"/>
                </a:solidFill>
              </a:rPr>
              <a:t>Overview</a:t>
            </a:r>
            <a:endParaRPr lang="en-CA" sz="4400" b="1" dirty="0">
              <a:solidFill>
                <a:srgbClr val="502E84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E8C34-EDED-4264-91EB-0A3C7F04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63805"/>
            <a:ext cx="10058400" cy="318787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1. What is the Tri-Council CGS M Program?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2. Who is eligible?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3. Which agency should you apply to?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</a:rPr>
              <a:t>4. Timeline and overview of the components of the application.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207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9B3F2D2-E0FE-4EFD-B8AC-6F596235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666" y="505174"/>
            <a:ext cx="9466667" cy="923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>
                <a:solidFill>
                  <a:srgbClr val="502E84"/>
                </a:solidFill>
              </a:rPr>
              <a:t>Application Requirements: 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306B3-D05B-4305-A04C-C66CB162CC67}"/>
              </a:ext>
            </a:extLst>
          </p:cNvPr>
          <p:cNvSpPr txBox="1"/>
          <p:nvPr/>
        </p:nvSpPr>
        <p:spPr>
          <a:xfrm>
            <a:off x="1088020" y="1715237"/>
            <a:ext cx="102435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elect referees 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who know </a:t>
            </a:r>
            <a:r>
              <a:rPr lang="en-US" sz="2000" u="sng" dirty="0">
                <a:solidFill>
                  <a:srgbClr val="000000"/>
                </a:solidFill>
                <a:latin typeface="+mj-lt"/>
              </a:rPr>
              <a:t>you</a:t>
            </a:r>
            <a:r>
              <a:rPr lang="en-US" sz="2000" b="0" i="0" u="sng" dirty="0">
                <a:solidFill>
                  <a:srgbClr val="000000"/>
                </a:solidFill>
                <a:effectLst/>
                <a:latin typeface="+mj-lt"/>
              </a:rPr>
              <a:t> well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and can make an informed assessment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based on the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weighted criteria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provided by the Tri-Funding Agencies </a:t>
            </a:r>
            <a:r>
              <a:rPr lang="en-US" sz="2000" b="1" dirty="0">
                <a:solidFill>
                  <a:srgbClr val="502E84"/>
                </a:solidFill>
                <a:latin typeface="+mj-lt"/>
              </a:rPr>
              <a:t>.</a:t>
            </a:r>
          </a:p>
          <a:p>
            <a:pPr algn="just"/>
            <a:r>
              <a:rPr lang="en-US" sz="2000" b="1" i="0" dirty="0">
                <a:solidFill>
                  <a:srgbClr val="502E84"/>
                </a:solidFill>
                <a:effectLst/>
                <a:latin typeface="+mj-lt"/>
              </a:rPr>
              <a:t>	 </a:t>
            </a:r>
            <a:r>
              <a:rPr lang="en-US" sz="2000" b="1" dirty="0">
                <a:solidFill>
                  <a:srgbClr val="502E84"/>
                </a:solidFill>
                <a:highlight>
                  <a:srgbClr val="FFFF00"/>
                </a:highlight>
                <a:latin typeface="+mj-lt"/>
              </a:rPr>
              <a:t>Consider </a:t>
            </a:r>
            <a:r>
              <a:rPr lang="en-US" sz="2000" b="1" i="0" dirty="0">
                <a:solidFill>
                  <a:srgbClr val="502E84"/>
                </a:solidFill>
                <a:effectLst/>
                <a:highlight>
                  <a:srgbClr val="FFFF00"/>
                </a:highlight>
                <a:latin typeface="+mj-lt"/>
              </a:rPr>
              <a:t>past and/or current supervisors!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+mj-lt"/>
              </a:rPr>
              <a:t>2.    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e up front and ask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potential referees if they have the time and can provide a supporting  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  <a:latin typeface="+mj-lt"/>
              </a:rPr>
              <a:t>       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assessment that will speak to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all aspects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of the strengths of the application.</a:t>
            </a:r>
          </a:p>
          <a:p>
            <a:pPr algn="just"/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457200" indent="-457200" algn="just">
              <a:buAutoNum type="arabicPeriod" startAt="3"/>
            </a:pP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Provide your potential referees with a package of information that will assist them with writing  </a:t>
            </a:r>
          </a:p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        the appraisal. This package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ould contain: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A)   C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urrent curriculum vitae</a:t>
            </a: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B)   T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ranscripts</a:t>
            </a:r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lvl="1" algn="just"/>
            <a:r>
              <a:rPr lang="en-US" b="1" dirty="0">
                <a:solidFill>
                  <a:srgbClr val="000000"/>
                </a:solidFill>
                <a:latin typeface="+mj-lt"/>
              </a:rPr>
              <a:t>C)    L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ist of research contributions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; ask your referees to address the importance of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your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  </a:t>
            </a: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+mj-lt"/>
              </a:rPr>
              <a:t>    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publications/contributions in their assessment.</a:t>
            </a:r>
          </a:p>
          <a:p>
            <a:pPr lvl="1" algn="just"/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D)  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j-lt"/>
              </a:rPr>
              <a:t>representative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copy of the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research proposal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7A598-FD2D-4FC4-A004-9876790DCA1D}"/>
              </a:ext>
            </a:extLst>
          </p:cNvPr>
          <p:cNvSpPr txBox="1"/>
          <p:nvPr/>
        </p:nvSpPr>
        <p:spPr>
          <a:xfrm>
            <a:off x="4420509" y="1228347"/>
            <a:ext cx="33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+mj-lt"/>
              </a:rPr>
              <a:t>Tips for Selecting Your Referees</a:t>
            </a:r>
            <a:endParaRPr lang="en-CA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365B5A-3D67-4D2D-9843-223F0961DF36}"/>
              </a:ext>
            </a:extLst>
          </p:cNvPr>
          <p:cNvSpPr/>
          <p:nvPr/>
        </p:nvSpPr>
        <p:spPr>
          <a:xfrm>
            <a:off x="9056363" y="5754151"/>
            <a:ext cx="2759643" cy="8102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you haven’t already, contact your references!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0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74E81B-BA5C-4CE7-9CA4-6055C20D016B}"/>
              </a:ext>
            </a:extLst>
          </p:cNvPr>
          <p:cNvSpPr/>
          <p:nvPr/>
        </p:nvSpPr>
        <p:spPr>
          <a:xfrm>
            <a:off x="411480" y="290829"/>
            <a:ext cx="11369040" cy="6276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Day Before Deadline:</a:t>
            </a:r>
            <a:b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 a)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Compile all final documents 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b)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Fill out </a:t>
            </a:r>
            <a:r>
              <a:rPr lang="en-CA" u="sng" dirty="0">
                <a:latin typeface="Abadi Extra Light" panose="020B0204020104020204" pitchFamily="34" charset="0"/>
                <a:cs typeface="Arial" panose="020B0604020202020204" pitchFamily="34" charset="0"/>
              </a:rPr>
              <a:t>checklist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10" y="517308"/>
            <a:ext cx="10676153" cy="76200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Timeline: Submitting the Application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7535BC-5492-4957-B354-59880588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contrast="2000"/>
                    </a14:imgEffect>
                  </a14:imgLayer>
                </a14:imgProps>
              </a:ext>
            </a:extLst>
          </a:blip>
          <a:srcRect l="1447" t="3700" r="1499" b="46025"/>
          <a:stretch/>
        </p:blipFill>
        <p:spPr>
          <a:xfrm>
            <a:off x="974035" y="1279313"/>
            <a:ext cx="10287000" cy="24186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7E4D6-246D-4DC6-84E1-FE2641B5D0A0}"/>
              </a:ext>
            </a:extLst>
          </p:cNvPr>
          <p:cNvSpPr txBox="1"/>
          <p:nvPr/>
        </p:nvSpPr>
        <p:spPr>
          <a:xfrm>
            <a:off x="1066200" y="3933251"/>
            <a:ext cx="457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2 Months Before Deadline: 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   a)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Decide which funding agency to submit to.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DBD2D-7DB6-4DDF-89A9-BF6ADEA4F30C}"/>
              </a:ext>
            </a:extLst>
          </p:cNvPr>
          <p:cNvSpPr txBox="1"/>
          <p:nvPr/>
        </p:nvSpPr>
        <p:spPr>
          <a:xfrm>
            <a:off x="6096000" y="3947419"/>
            <a:ext cx="55676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2 Weeks Before Deadline: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a)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Peer review of proposal (family/friends/Neuro grads)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b)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Supervisor/Lab Members review</a:t>
            </a:r>
            <a:endParaRPr lang="en-CA" u="sng" dirty="0">
              <a:latin typeface="Abadi Extra Light" panose="020B02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F7B40-387C-440A-BF2C-7937DCE860C6}"/>
              </a:ext>
            </a:extLst>
          </p:cNvPr>
          <p:cNvSpPr txBox="1"/>
          <p:nvPr/>
        </p:nvSpPr>
        <p:spPr>
          <a:xfrm>
            <a:off x="1066200" y="4701524"/>
            <a:ext cx="41379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1.5 – 1 Month Before Deadline:</a:t>
            </a:r>
            <a:b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a)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Order Transcripts. 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b)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Contact Referees (x2). </a:t>
            </a:r>
            <a:b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 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c)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Start planning your research proposal.</a:t>
            </a:r>
          </a:p>
          <a:p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d)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Conduct literature review.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80AEC-D94B-4531-A079-B3C62FD24DDB}"/>
              </a:ext>
            </a:extLst>
          </p:cNvPr>
          <p:cNvSpPr txBox="1"/>
          <p:nvPr/>
        </p:nvSpPr>
        <p:spPr>
          <a:xfrm>
            <a:off x="6117535" y="5077264"/>
            <a:ext cx="3167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Day Before Deadline:</a:t>
            </a:r>
            <a:b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  a)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Compile all final documents </a:t>
            </a:r>
            <a:b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  </a:t>
            </a:r>
            <a:r>
              <a:rPr lang="en-CA" b="1" dirty="0">
                <a:latin typeface="Abadi Extra Light" panose="020B0204020104020204" pitchFamily="34" charset="0"/>
                <a:cs typeface="Arial" panose="020B0604020202020204" pitchFamily="34" charset="0"/>
              </a:rPr>
              <a:t>b) </a:t>
            </a:r>
            <a:r>
              <a:rPr lang="en-CA" dirty="0">
                <a:latin typeface="Abadi Extra Light" panose="020B0204020104020204" pitchFamily="34" charset="0"/>
                <a:cs typeface="Arial" panose="020B0604020202020204" pitchFamily="34" charset="0"/>
              </a:rPr>
              <a:t>Fill out </a:t>
            </a:r>
            <a:r>
              <a:rPr lang="en-CA" u="sng" dirty="0">
                <a:latin typeface="Abadi Extra Light" panose="020B0204020104020204" pitchFamily="34" charset="0"/>
                <a:cs typeface="Arial" panose="020B0604020202020204" pitchFamily="34" charset="0"/>
              </a:rPr>
              <a:t>checklist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52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5391-BA45-484C-A7E6-A45FF4454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486" y="139959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Offers are available in the research portal as of </a:t>
            </a:r>
            <a:r>
              <a:rPr lang="en-US" sz="28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April 1</a:t>
            </a:r>
            <a:r>
              <a:rPr lang="en-US" sz="28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 , 2022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Offers to alternate applicant may be made up until </a:t>
            </a:r>
            <a:r>
              <a:rPr lang="en-US" sz="28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January 31</a:t>
            </a:r>
            <a:r>
              <a:rPr lang="en-US" sz="2800" b="1" baseline="30000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rgbClr val="502E84"/>
                </a:solidFill>
                <a:latin typeface="+mj-lt"/>
                <a:cs typeface="Arial" panose="020B0604020202020204" pitchFamily="34" charset="0"/>
              </a:rPr>
              <a:t> , 2023 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(the next calendar year!)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It is the responsibility of the applicant to regularly check the research portal between April 1 and January 31 for results of the competition.</a:t>
            </a:r>
          </a:p>
          <a:p>
            <a:pPr lvl="1" algn="just"/>
            <a:endParaRPr lang="en-US" sz="2800" b="1" dirty="0">
              <a:latin typeface="+mj-lt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sz="2800" b="1" dirty="0">
                <a:latin typeface="+mj-lt"/>
                <a:cs typeface="Arial" panose="020B0604020202020204" pitchFamily="34" charset="0"/>
              </a:rPr>
              <a:t>Conditions</a:t>
            </a:r>
          </a:p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a)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Location: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must be at the institution where the offer of award originates.</a:t>
            </a:r>
          </a:p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b) </a:t>
            </a:r>
            <a:r>
              <a:rPr lang="en-US" sz="2800" u="sng" dirty="0">
                <a:latin typeface="+mj-lt"/>
                <a:cs typeface="Arial" panose="020B0604020202020204" pitchFamily="34" charset="0"/>
              </a:rPr>
              <a:t>Policies and Guidelines: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Applicants and award holders must comply with  </a:t>
            </a:r>
          </a:p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    the policies and guidelines set out in the </a:t>
            </a:r>
            <a:r>
              <a:rPr lang="en-US" sz="2800" i="1" dirty="0">
                <a:latin typeface="+mj-lt"/>
                <a:cs typeface="Arial" panose="020B0604020202020204" pitchFamily="34" charset="0"/>
              </a:rPr>
              <a:t>Tri-agency research training </a:t>
            </a:r>
          </a:p>
          <a:p>
            <a:pPr marL="457200" lvl="1" indent="0" algn="just">
              <a:buNone/>
            </a:pPr>
            <a:r>
              <a:rPr lang="en-US" sz="2800" i="1" dirty="0">
                <a:latin typeface="+mj-lt"/>
                <a:cs typeface="Arial" panose="020B0604020202020204" pitchFamily="34" charset="0"/>
              </a:rPr>
              <a:t>    award holder’s guide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 and in any other documents related to scholarship </a:t>
            </a:r>
          </a:p>
          <a:p>
            <a:pPr marL="457200" lvl="1" indent="0" algn="just">
              <a:buNone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    applications and awards.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85F0AB9-6A80-4304-902B-9D4E7926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10" y="517308"/>
            <a:ext cx="10676153" cy="762005"/>
          </a:xfr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Timeline: After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409253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862" y="290830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0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Contact Information </a:t>
            </a:r>
            <a:endParaRPr lang="en-US" sz="3600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743802" y="1027192"/>
            <a:ext cx="1058100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Neuroscience Administration </a:t>
            </a: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susan.simpson@schulich.uwo.ca</a:t>
            </a:r>
            <a:endParaRPr lang="en-CA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Neuroscience Faculty</a:t>
            </a:r>
          </a:p>
          <a:p>
            <a:r>
              <a:rPr lang="en-CA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bbutler9@uwo.ca</a:t>
            </a:r>
            <a:endParaRPr lang="en-CA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6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Neuroscience Graduate Students</a:t>
            </a:r>
            <a:b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CA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Me: 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konuska@uwo.ca</a:t>
            </a:r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Hayley: </a:t>
            </a:r>
            <a:r>
              <a:rPr lang="en-CA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hshanks@uwo.ca</a:t>
            </a:r>
            <a:endParaRPr lang="en-CA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b="1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CIHR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support-soutien@cihr-irsc.gc.ca</a:t>
            </a:r>
            <a:endParaRPr lang="en-US" sz="1600" b="0" i="0" u="sng" dirty="0">
              <a:solidFill>
                <a:srgbClr val="7834B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NSERC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schol@nserc-crsng.gc.ca</a:t>
            </a:r>
            <a:endParaRPr lang="en-US" sz="1600" b="0" i="0" u="sng" dirty="0">
              <a:solidFill>
                <a:srgbClr val="7834B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SSHRC</a:t>
            </a:r>
            <a:b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i="0" u="sng" dirty="0">
                <a:solidFill>
                  <a:srgbClr val="7834B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fellowships@sshrc-crsh.gc.ca</a:t>
            </a:r>
            <a:endParaRPr lang="en-US" sz="16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0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428708" y="1848069"/>
            <a:ext cx="9334584" cy="43231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Canada Graduate Scholarships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 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Masters (CGS M)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program is a federal program of scholarships awarded through national competitions by the granting agencies: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   Th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Canadian Institutes of Health Research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CIHR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    T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Natural Sciences and Engineering Research 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Council 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Canada 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NSERC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3.    The 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Social Science and Humanities Research Council (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SSHRC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 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Canada’s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three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federal granting agencies have created the Masters (CGS-M) Program which involves a new common CGS-M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webpage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 harmonized timeline, and evaluation criteria. ​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09" y="970677"/>
            <a:ext cx="10799181" cy="72143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  <a:cs typeface="Arial" panose="020B0604020202020204" pitchFamily="34" charset="0"/>
              </a:rPr>
              <a:t>The Canada Graduate Scholarships – Masters Program </a:t>
            </a:r>
            <a:endParaRPr lang="en-US" sz="3600" dirty="0">
              <a:solidFill>
                <a:srgbClr val="502E84"/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091" y="3572565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i="0" dirty="0">
                <a:solidFill>
                  <a:srgbClr val="502E84"/>
                </a:solidFill>
                <a:effectLst/>
                <a:cs typeface="Arial" panose="020B0604020202020204" pitchFamily="34" charset="0"/>
              </a:rPr>
              <a:t>NSERC</a:t>
            </a:r>
            <a:endParaRPr lang="en-US" sz="3600" b="1" dirty="0">
              <a:solidFill>
                <a:srgbClr val="502E84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8FF55-B84C-4400-8BFA-79BA7C928426}"/>
              </a:ext>
            </a:extLst>
          </p:cNvPr>
          <p:cNvSpPr txBox="1"/>
          <p:nvPr/>
        </p:nvSpPr>
        <p:spPr>
          <a:xfrm>
            <a:off x="3416632" y="1919183"/>
            <a:ext cx="4845758" cy="48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latin typeface="Abadi Extra Light" panose="020B0204020104020204" pitchFamily="34" charset="0"/>
                <a:cs typeface="Arial" panose="020B0604020202020204" pitchFamily="34" charset="0"/>
              </a:rPr>
              <a:t>Western CGS M Funding Quotas 2021: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8F416-AA40-4464-B8A4-6F41E0B06664}"/>
              </a:ext>
            </a:extLst>
          </p:cNvPr>
          <p:cNvSpPr/>
          <p:nvPr/>
        </p:nvSpPr>
        <p:spPr>
          <a:xfrm>
            <a:off x="4507731" y="4185407"/>
            <a:ext cx="2743200" cy="6321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502E84"/>
                </a:solidFill>
              </a:rPr>
              <a:t>natural science </a:t>
            </a:r>
            <a:r>
              <a:rPr lang="en-US" sz="1600" dirty="0">
                <a:solidFill>
                  <a:schemeClr val="tx1"/>
                </a:solidFill>
              </a:rPr>
              <a:t>research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2EFD22-E861-4195-AF97-150C7A675292}"/>
              </a:ext>
            </a:extLst>
          </p:cNvPr>
          <p:cNvSpPr txBox="1">
            <a:spLocks/>
          </p:cNvSpPr>
          <p:nvPr/>
        </p:nvSpPr>
        <p:spPr>
          <a:xfrm>
            <a:off x="9208076" y="3576002"/>
            <a:ext cx="4317725" cy="723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CIHR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B67E7-58AD-4A86-A7B6-F70EB54F172A}"/>
              </a:ext>
            </a:extLst>
          </p:cNvPr>
          <p:cNvSpPr/>
          <p:nvPr/>
        </p:nvSpPr>
        <p:spPr>
          <a:xfrm>
            <a:off x="8262390" y="4185407"/>
            <a:ext cx="2743200" cy="6321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</a:t>
            </a:r>
            <a:r>
              <a:rPr lang="en-US" dirty="0"/>
              <a:t> </a:t>
            </a:r>
            <a:r>
              <a:rPr lang="en-US" b="1" dirty="0">
                <a:solidFill>
                  <a:srgbClr val="502E84"/>
                </a:solidFill>
              </a:rPr>
              <a:t>clinical </a:t>
            </a:r>
            <a:r>
              <a:rPr lang="en-US" dirty="0">
                <a:solidFill>
                  <a:schemeClr val="tx1"/>
                </a:solidFill>
              </a:rPr>
              <a:t>research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A2857D-DAC8-4078-89C0-9CA36DB4FD13}"/>
              </a:ext>
            </a:extLst>
          </p:cNvPr>
          <p:cNvSpPr txBox="1">
            <a:spLocks/>
          </p:cNvSpPr>
          <p:nvPr/>
        </p:nvSpPr>
        <p:spPr>
          <a:xfrm>
            <a:off x="1444297" y="3572565"/>
            <a:ext cx="4448353" cy="723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502E84"/>
                </a:solidFill>
                <a:cs typeface="Arial" panose="020B0604020202020204" pitchFamily="34" charset="0"/>
              </a:rPr>
              <a:t>SSHRC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D20EB-D3AD-4870-BABD-3797A88A0176}"/>
              </a:ext>
            </a:extLst>
          </p:cNvPr>
          <p:cNvSpPr/>
          <p:nvPr/>
        </p:nvSpPr>
        <p:spPr>
          <a:xfrm>
            <a:off x="783937" y="4185407"/>
            <a:ext cx="2743200" cy="6321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For</a:t>
            </a:r>
            <a:r>
              <a:rPr lang="en-US" sz="1600" dirty="0"/>
              <a:t> </a:t>
            </a:r>
            <a:r>
              <a:rPr lang="en-US" sz="1600" b="1" dirty="0">
                <a:solidFill>
                  <a:srgbClr val="502E84"/>
                </a:solidFill>
              </a:rPr>
              <a:t>social science </a:t>
            </a:r>
            <a:r>
              <a:rPr lang="en-US" sz="1600" dirty="0">
                <a:solidFill>
                  <a:schemeClr val="tx1"/>
                </a:solidFill>
              </a:rPr>
              <a:t>research</a:t>
            </a: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3CE3D4B-9E87-4B5F-8C08-E40FC5268C3A}"/>
              </a:ext>
            </a:extLst>
          </p:cNvPr>
          <p:cNvSpPr/>
          <p:nvPr/>
        </p:nvSpPr>
        <p:spPr>
          <a:xfrm rot="16200000">
            <a:off x="5363599" y="-962730"/>
            <a:ext cx="854522" cy="768626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C1F0F-11E4-4C3E-B905-4DB30DD81C36}"/>
              </a:ext>
            </a:extLst>
          </p:cNvPr>
          <p:cNvSpPr txBox="1"/>
          <p:nvPr/>
        </p:nvSpPr>
        <p:spPr>
          <a:xfrm>
            <a:off x="3895709" y="479333"/>
            <a:ext cx="388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</a:rPr>
              <a:t>CGS M Scholarship</a:t>
            </a:r>
            <a:endParaRPr lang="en-CA" sz="3600" dirty="0">
              <a:solidFill>
                <a:srgbClr val="502E84"/>
              </a:solidFill>
              <a:latin typeface="Abadi" panose="020B06040201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B74C1-7145-4A8C-ACEE-3777236F2299}"/>
              </a:ext>
            </a:extLst>
          </p:cNvPr>
          <p:cNvSpPr txBox="1"/>
          <p:nvPr/>
        </p:nvSpPr>
        <p:spPr>
          <a:xfrm>
            <a:off x="3648817" y="1125664"/>
            <a:ext cx="42686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$17 500 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for </a:t>
            </a:r>
            <a:r>
              <a:rPr lang="en-US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12 months</a:t>
            </a:r>
            <a:r>
              <a:rPr lang="en-US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badi Extra Light" panose="020B0204020104020204" pitchFamily="34" charset="0"/>
              </a:rPr>
              <a:t>, non-renewable</a:t>
            </a:r>
            <a:endParaRPr lang="en-CA" sz="2000" dirty="0">
              <a:highlight>
                <a:srgbClr val="FFFF00"/>
              </a:highlight>
              <a:latin typeface="Abadi Extra Light" panose="020B02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C3DE6A-28C8-4DBE-998C-33CD92464132}"/>
              </a:ext>
            </a:extLst>
          </p:cNvPr>
          <p:cNvSpPr txBox="1"/>
          <p:nvPr/>
        </p:nvSpPr>
        <p:spPr>
          <a:xfrm>
            <a:off x="1684234" y="4979932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effectLst/>
                <a:latin typeface="Abadi Extra Light" panose="020B0204020104020204" pitchFamily="34" charset="0"/>
              </a:rPr>
              <a:t>41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6FF60-1794-473D-B996-3A8B2E34F451}"/>
              </a:ext>
            </a:extLst>
          </p:cNvPr>
          <p:cNvSpPr txBox="1"/>
          <p:nvPr/>
        </p:nvSpPr>
        <p:spPr>
          <a:xfrm>
            <a:off x="9257925" y="4979932"/>
            <a:ext cx="752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effectLst/>
                <a:latin typeface="Abadi Extra Light" panose="020B0204020104020204" pitchFamily="34" charset="0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CEFAF-C084-4A68-BA01-72469DC880E5}"/>
              </a:ext>
            </a:extLst>
          </p:cNvPr>
          <p:cNvSpPr txBox="1"/>
          <p:nvPr/>
        </p:nvSpPr>
        <p:spPr>
          <a:xfrm>
            <a:off x="5485317" y="4979932"/>
            <a:ext cx="761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/>
                <a:latin typeface="Abadi Extra Light" panose="020B0204020104020204" pitchFamily="34" charset="0"/>
              </a:rPr>
              <a:t>29</a:t>
            </a:r>
            <a:endParaRPr lang="en-CA" sz="4000" b="1" dirty="0">
              <a:effectLst/>
              <a:latin typeface="Abadi Extra Light" panose="020B02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E2228-4D60-4979-81EE-1572C665D591}"/>
              </a:ext>
            </a:extLst>
          </p:cNvPr>
          <p:cNvSpPr txBox="1"/>
          <p:nvPr/>
        </p:nvSpPr>
        <p:spPr>
          <a:xfrm>
            <a:off x="9784460" y="6261904"/>
            <a:ext cx="188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badi Extra Light" panose="020B0204020104020204" pitchFamily="34" charset="0"/>
                <a:hlinkClick r:id="rId3"/>
              </a:rPr>
              <a:t>CGS M Allocations</a:t>
            </a:r>
            <a:endParaRPr lang="en-CA" dirty="0">
              <a:latin typeface="Abadi Extra Light" panose="020B02040201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CB6C64-8AD3-4C2E-AC8A-279AE5782C99}"/>
              </a:ext>
            </a:extLst>
          </p:cNvPr>
          <p:cNvSpPr/>
          <p:nvPr/>
        </p:nvSpPr>
        <p:spPr>
          <a:xfrm>
            <a:off x="4280821" y="3429000"/>
            <a:ext cx="6947452" cy="247484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 animBg="1"/>
      <p:bldP spid="9" grpId="0"/>
      <p:bldP spid="10" grpId="0" animBg="1"/>
      <p:bldP spid="4" grpId="0" animBg="1"/>
      <p:bldP spid="11" grpId="0" animBg="1"/>
      <p:bldP spid="14" grpId="0"/>
      <p:bldP spid="15" grpId="0"/>
      <p:bldP spid="16" grpId="0"/>
      <p:bldP spid="18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191" y="533303"/>
            <a:ext cx="4448353" cy="723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i="0" dirty="0">
                <a:solidFill>
                  <a:srgbClr val="502E84"/>
                </a:solidFill>
                <a:effectLst/>
                <a:latin typeface="Abadi" panose="020B0604020104020204" pitchFamily="34" charset="0"/>
              </a:rPr>
              <a:t>Applicant Eligibility  </a:t>
            </a:r>
            <a:endParaRPr lang="en-US" sz="3600" dirty="0">
              <a:solidFill>
                <a:srgbClr val="502E84"/>
              </a:solidFill>
              <a:latin typeface="Abadi" panose="020B06040201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49C38-9641-4AFE-A80A-A1764DBE44C0}"/>
              </a:ext>
            </a:extLst>
          </p:cNvPr>
          <p:cNvSpPr txBox="1"/>
          <p:nvPr/>
        </p:nvSpPr>
        <p:spPr>
          <a:xfrm>
            <a:off x="219916" y="1067646"/>
            <a:ext cx="1184090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To be eligible to apply for a CGS M award, an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applicant must:</a:t>
            </a:r>
          </a:p>
          <a:p>
            <a:pPr algn="just"/>
            <a:endPara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1) Be a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Canadian citizen 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or a </a:t>
            </a:r>
            <a:r>
              <a:rPr lang="en-US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permanent resident of Canada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as of the application deadline date</a:t>
            </a:r>
          </a:p>
          <a:p>
            <a:pPr algn="just"/>
            <a:b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B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enrolled in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have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applied for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or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will apply for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full-time admission </a:t>
            </a:r>
            <a:r>
              <a:rPr lang="en-US" b="0" i="0" dirty="0">
                <a:effectLst/>
                <a:latin typeface="+mj-lt"/>
              </a:rPr>
              <a:t>to an </a:t>
            </a:r>
            <a:r>
              <a:rPr lang="en-US" b="0" i="0" u="none" strike="noStrike" dirty="0">
                <a:effectLst/>
                <a:latin typeface="+mj-lt"/>
              </a:rPr>
              <a:t>eligible</a:t>
            </a:r>
            <a:r>
              <a:rPr lang="en-US" b="0" i="0" dirty="0">
                <a:effectLst/>
                <a:latin typeface="+mj-l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Masters program at a Canadian institution with a CGS M allocation</a:t>
            </a:r>
          </a:p>
          <a:p>
            <a:pPr algn="just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3) Respect the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internal deadline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to apply for admission for your intended program of study </a:t>
            </a:r>
            <a:r>
              <a:rPr lang="en-US" b="1" i="0" dirty="0">
                <a:solidFill>
                  <a:srgbClr val="502E84"/>
                </a:solidFill>
                <a:effectLst/>
                <a:latin typeface="+mj-lt"/>
              </a:rPr>
              <a:t>(Western’s is December 1</a:t>
            </a:r>
            <a:r>
              <a:rPr lang="en-US" b="1" i="0" baseline="30000" dirty="0">
                <a:solidFill>
                  <a:srgbClr val="502E84"/>
                </a:solidFill>
                <a:effectLst/>
                <a:latin typeface="+mj-lt"/>
              </a:rPr>
              <a:t>st</a:t>
            </a:r>
            <a:r>
              <a:rPr lang="en-US" b="1" i="0" dirty="0">
                <a:solidFill>
                  <a:srgbClr val="502E84"/>
                </a:solidFill>
                <a:effectLst/>
                <a:latin typeface="+mj-lt"/>
              </a:rPr>
              <a:t> !)</a:t>
            </a:r>
          </a:p>
          <a:p>
            <a:pPr algn="just"/>
            <a:endParaRPr lang="en-US" b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4) Have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completed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as of December 31 of the year of application either between 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0 and 12 months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 of full-time studies (or full-time equivalent) in a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asters program</a:t>
            </a:r>
          </a:p>
          <a:p>
            <a:pPr algn="just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5)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Have not held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or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currently hold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CGS M scholarship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from CIHR, NSERC or SSHRC</a:t>
            </a:r>
          </a:p>
          <a:p>
            <a:pPr algn="just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+mj-lt"/>
              </a:rPr>
              <a:t>6) H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ave achieved a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first-class average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en-US" b="0" i="0" u="sng" dirty="0">
                <a:solidFill>
                  <a:srgbClr val="000000"/>
                </a:solidFill>
                <a:effectLst/>
                <a:latin typeface="+mj-lt"/>
              </a:rPr>
              <a:t>as determined by the host institution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, in each of the last two completed years of study (full-time equivalent)</a:t>
            </a:r>
          </a:p>
          <a:p>
            <a:pPr lvl="1" algn="just"/>
            <a:r>
              <a:rPr lang="en-US" sz="16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</a:rPr>
              <a:t>Not</a:t>
            </a:r>
            <a:r>
              <a:rPr lang="en-US" sz="16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e: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j-lt"/>
              </a:rPr>
              <a:t>nstitutions may, at their discretion, accept CGS M applications from individuals who have not obtained a first-class average; contact your proposed host institutions to determine their use of this eligibility criterion</a:t>
            </a:r>
          </a:p>
          <a:p>
            <a:pPr lvl="1" algn="just"/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7)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Submit a maximum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of 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one scholarship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application per academic year to either CIHR, NSERC or SSHRC</a:t>
            </a:r>
          </a:p>
        </p:txBody>
      </p:sp>
    </p:spTree>
    <p:extLst>
      <p:ext uri="{BB962C8B-B14F-4D97-AF65-F5344CB8AC3E}">
        <p14:creationId xmlns:p14="http://schemas.microsoft.com/office/powerpoint/2010/main" val="3608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4D7EE95-5DDA-4148-AEDF-13EC06F3E538}"/>
              </a:ext>
            </a:extLst>
          </p:cNvPr>
          <p:cNvSpPr txBox="1"/>
          <p:nvPr/>
        </p:nvSpPr>
        <p:spPr>
          <a:xfrm>
            <a:off x="1350336" y="1945540"/>
            <a:ext cx="9622464" cy="3504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1.    </a:t>
            </a:r>
            <a:r>
              <a:rPr lang="en-US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Talk to your supervisor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about which agency your research project/ proposal would be the 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       best fit for (especially if your research includes both clinical and non-clinical work!)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2.   Check to see which funding agency your supervisor is typically funded under.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Check out the eligibility guidelines in more detail at:  </a:t>
            </a:r>
            <a:r>
              <a:rPr lang="en-US" sz="20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http://science.gc.ca/eic/site/063.nsf/eng/h_FEE7261A.html?OpenDocument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7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23" y="866354"/>
            <a:ext cx="10676153" cy="762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Determining Which Funding Agency is Right for You</a:t>
            </a:r>
          </a:p>
        </p:txBody>
      </p:sp>
    </p:spTree>
    <p:extLst>
      <p:ext uri="{BB962C8B-B14F-4D97-AF65-F5344CB8AC3E}">
        <p14:creationId xmlns:p14="http://schemas.microsoft.com/office/powerpoint/2010/main" val="20645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BC6240-7423-46F3-88CD-D730016BA24D}"/>
              </a:ext>
            </a:extLst>
          </p:cNvPr>
          <p:cNvSpPr txBox="1">
            <a:spLocks/>
          </p:cNvSpPr>
          <p:nvPr/>
        </p:nvSpPr>
        <p:spPr>
          <a:xfrm>
            <a:off x="2828654" y="418273"/>
            <a:ext cx="6816203" cy="1282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 Application: In the Portal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96630-C35B-4B0E-A252-CE5BC3202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3283" y="1196066"/>
            <a:ext cx="6689454" cy="2639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95617-EC68-4AFB-BB6C-C1E7EBE17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200" y="4152935"/>
            <a:ext cx="10075805" cy="21969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8222F0-AB5C-4619-89CB-FF0ADAD2D794}"/>
              </a:ext>
            </a:extLst>
          </p:cNvPr>
          <p:cNvSpPr/>
          <p:nvPr/>
        </p:nvSpPr>
        <p:spPr>
          <a:xfrm>
            <a:off x="6901839" y="3103638"/>
            <a:ext cx="1067379" cy="14915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CA0DB6-6794-4A46-A4FB-8BEC4E7B4992}"/>
              </a:ext>
            </a:extLst>
          </p:cNvPr>
          <p:cNvSpPr/>
          <p:nvPr/>
        </p:nvSpPr>
        <p:spPr>
          <a:xfrm>
            <a:off x="1217463" y="5953222"/>
            <a:ext cx="9651165" cy="31496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>
            <a:hlinkClick r:id="rId4"/>
            <a:extLst>
              <a:ext uri="{FF2B5EF4-FFF2-40B4-BE49-F238E27FC236}">
                <a16:creationId xmlns:a16="http://schemas.microsoft.com/office/drawing/2014/main" id="{0FF9E31A-CFB8-4A52-8738-908DB7AC557B}"/>
              </a:ext>
            </a:extLst>
          </p:cNvPr>
          <p:cNvSpPr txBox="1"/>
          <p:nvPr/>
        </p:nvSpPr>
        <p:spPr>
          <a:xfrm>
            <a:off x="3201377" y="6439727"/>
            <a:ext cx="537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hlinkClick r:id="rId4"/>
              </a:rPr>
              <a:t>Instructions on How to Complete the CGS M Application</a:t>
            </a:r>
            <a:endParaRPr lang="en-C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7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A627-610E-47B9-9F72-81A25737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5" y="347011"/>
            <a:ext cx="12130268" cy="11823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Identity and Activity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4255BD-C154-48EA-B931-934AF5C161FF}"/>
              </a:ext>
            </a:extLst>
          </p:cNvPr>
          <p:cNvSpPr txBox="1"/>
          <p:nvPr/>
        </p:nvSpPr>
        <p:spPr>
          <a:xfrm>
            <a:off x="1318093" y="2587566"/>
            <a:ext cx="95558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Identification</a:t>
            </a: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1. Applicant</a:t>
            </a: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2. Application Title</a:t>
            </a: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3. Field of Research</a:t>
            </a:r>
            <a:r>
              <a:rPr lang="en-CA" sz="2000" b="1" dirty="0">
                <a:latin typeface="+mj-lt"/>
                <a:cs typeface="Arial" panose="020B0604020202020204" pitchFamily="34" charset="0"/>
              </a:rPr>
              <a:t>*</a:t>
            </a: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4. Proposed start date</a:t>
            </a:r>
          </a:p>
          <a:p>
            <a:pPr lvl="1"/>
            <a:r>
              <a:rPr lang="en-CA" sz="2000" dirty="0">
                <a:latin typeface="+mj-lt"/>
                <a:cs typeface="Arial" panose="020B0604020202020204" pitchFamily="34" charset="0"/>
              </a:rPr>
              <a:t>5. Number of months of graduate studies completed as of Dec 31</a:t>
            </a:r>
            <a:r>
              <a:rPr lang="en-CA" sz="2000" baseline="30000" dirty="0">
                <a:latin typeface="+mj-lt"/>
                <a:cs typeface="Arial" panose="020B0604020202020204" pitchFamily="34" charset="0"/>
              </a:rPr>
              <a:t>st</a:t>
            </a:r>
            <a:r>
              <a:rPr lang="en-CA" sz="20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6. Proposed Host Institution (for all current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Neurograds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, this is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Western University </a:t>
            </a:r>
            <a:r>
              <a:rPr lang="en-US" sz="2000" b="1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US" sz="20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)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endParaRPr lang="en-US" sz="2000" b="1" dirty="0">
              <a:latin typeface="+mj-lt"/>
              <a:cs typeface="Arial" panose="020B0604020202020204" pitchFamily="34" charset="0"/>
            </a:endParaRPr>
          </a:p>
          <a:p>
            <a:r>
              <a:rPr lang="en-US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Activity details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1. Certification requirements 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ie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 Animal Use, Biohazard etc.)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2. Statistical questions (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ie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 Gender and Sex)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3. Key words </a:t>
            </a:r>
          </a:p>
          <a:p>
            <a:pPr lvl="1"/>
            <a:r>
              <a:rPr lang="en-US" sz="2000" dirty="0">
                <a:latin typeface="+mj-lt"/>
                <a:cs typeface="Arial" panose="020B0604020202020204" pitchFamily="34" charset="0"/>
              </a:rPr>
              <a:t>4. Field of study</a:t>
            </a:r>
            <a:endParaRPr lang="en-CA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5456A-5749-4DE5-943D-D1E0E0DD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773" y="866648"/>
            <a:ext cx="7676454" cy="1720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A5DCDC-D5EC-455F-B3EF-328C63D30799}"/>
              </a:ext>
            </a:extLst>
          </p:cNvPr>
          <p:cNvSpPr/>
          <p:nvPr/>
        </p:nvSpPr>
        <p:spPr>
          <a:xfrm>
            <a:off x="3086429" y="1917989"/>
            <a:ext cx="724639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035988-ACE3-4D80-8D7A-4CEC695E91C1}"/>
              </a:ext>
            </a:extLst>
          </p:cNvPr>
          <p:cNvSpPr/>
          <p:nvPr/>
        </p:nvSpPr>
        <p:spPr>
          <a:xfrm>
            <a:off x="3086428" y="2191981"/>
            <a:ext cx="724639" cy="15240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69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F5FF-E3B9-485F-AC33-51693538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529" y="2587566"/>
            <a:ext cx="9463268" cy="4351338"/>
          </a:xfrm>
        </p:spPr>
        <p:txBody>
          <a:bodyPr/>
          <a:lstStyle/>
          <a:p>
            <a:pPr marL="0" indent="0" algn="ctr">
              <a:buNone/>
            </a:pPr>
            <a:endParaRPr lang="en-US" b="1" i="0" dirty="0">
              <a:solidFill>
                <a:srgbClr val="000000"/>
              </a:solidFill>
              <a:effectLst/>
              <a:latin typeface="+mj-lt"/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Summary of the Proposal:</a:t>
            </a:r>
            <a:r>
              <a:rPr lang="en-US" b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 brief summary (</a:t>
            </a: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maximum of 1,800 characters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+mj-lt"/>
              </a:rPr>
              <a:t>including spaces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) of your outline of proposed research in language that the public can understand. </a:t>
            </a: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This plain-language summary may be made available to the public if your application is successful.</a:t>
            </a:r>
            <a:endParaRPr lang="en-CA" dirty="0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C81DE1-93DF-4259-A7A3-2309BE71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9"/>
            <a:ext cx="10058400" cy="7015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Application Requirements: The</a:t>
            </a:r>
            <a:r>
              <a:rPr lang="en-US" sz="3600" i="1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502E84"/>
                </a:solidFill>
                <a:latin typeface="Abadi" panose="020B0604020104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1C008-A78A-4EA5-9974-5D9D1947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3" y="866648"/>
            <a:ext cx="7676454" cy="1720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FEDBA-87CD-4033-ACA2-7874908F01C2}"/>
              </a:ext>
            </a:extLst>
          </p:cNvPr>
          <p:cNvSpPr/>
          <p:nvPr/>
        </p:nvSpPr>
        <p:spPr>
          <a:xfrm>
            <a:off x="4973102" y="1925762"/>
            <a:ext cx="999435" cy="180829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4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1994</Words>
  <Application>Microsoft Office PowerPoint</Application>
  <PresentationFormat>Widescreen</PresentationFormat>
  <Paragraphs>220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Abadi</vt:lpstr>
      <vt:lpstr>Abadi Extra Light</vt:lpstr>
      <vt:lpstr>Arial</vt:lpstr>
      <vt:lpstr>Calibri</vt:lpstr>
      <vt:lpstr>Calibri Light</vt:lpstr>
      <vt:lpstr>Roboto</vt:lpstr>
      <vt:lpstr>Office Theme</vt:lpstr>
      <vt:lpstr>SONGs Information Session Committee Presents:</vt:lpstr>
      <vt:lpstr>Overview</vt:lpstr>
      <vt:lpstr>The Canada Graduate Scholarships – Masters Program </vt:lpstr>
      <vt:lpstr>NSERC</vt:lpstr>
      <vt:lpstr>Applicant Eligibility  </vt:lpstr>
      <vt:lpstr>Determining Which Funding Agency is Right for You</vt:lpstr>
      <vt:lpstr>PowerPoint Presentation</vt:lpstr>
      <vt:lpstr>Application Requirements: Identity and Activity Information</vt:lpstr>
      <vt:lpstr>Application Requirements: The Summary</vt:lpstr>
      <vt:lpstr>CGS M Application Centralized Criteria</vt:lpstr>
      <vt:lpstr>Coordinate Efforts</vt:lpstr>
      <vt:lpstr>Part I: Centralized Criteria – Academic Excellence</vt:lpstr>
      <vt:lpstr>Part II: Centralized Criteria – Research Potential</vt:lpstr>
      <vt:lpstr>Part III: Centralized Criteria – Personal/Interpersonal Skills</vt:lpstr>
      <vt:lpstr>Application Requirements: PINs</vt:lpstr>
      <vt:lpstr>Application Requirements: The Canadian Common CV</vt:lpstr>
      <vt:lpstr>PowerPoint Presentation</vt:lpstr>
      <vt:lpstr>Application Requirements: The Scientific Research Proposal</vt:lpstr>
      <vt:lpstr>Application Requirements: Up-to-Date Official Transcripts </vt:lpstr>
      <vt:lpstr>Application Requirements: References</vt:lpstr>
      <vt:lpstr>Timeline: Submitting the Application</vt:lpstr>
      <vt:lpstr>Timeline: After the Application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Information Session Committee Presents:</dc:title>
  <dc:creator>Kate Onuska</dc:creator>
  <cp:lastModifiedBy>Kate Onuska</cp:lastModifiedBy>
  <cp:revision>33</cp:revision>
  <dcterms:created xsi:type="dcterms:W3CDTF">2021-10-30T23:27:13Z</dcterms:created>
  <dcterms:modified xsi:type="dcterms:W3CDTF">2021-11-09T18:14:12Z</dcterms:modified>
</cp:coreProperties>
</file>