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4"/>
  </p:sldMasterIdLst>
  <p:notesMasterIdLst>
    <p:notesMasterId r:id="rId27"/>
  </p:notesMasterIdLst>
  <p:sldIdLst>
    <p:sldId id="256" r:id="rId5"/>
    <p:sldId id="285" r:id="rId6"/>
    <p:sldId id="257" r:id="rId7"/>
    <p:sldId id="259" r:id="rId8"/>
    <p:sldId id="260" r:id="rId9"/>
    <p:sldId id="274" r:id="rId10"/>
    <p:sldId id="275" r:id="rId11"/>
    <p:sldId id="258" r:id="rId12"/>
    <p:sldId id="271" r:id="rId13"/>
    <p:sldId id="283" r:id="rId14"/>
    <p:sldId id="284" r:id="rId15"/>
    <p:sldId id="286" r:id="rId16"/>
    <p:sldId id="278" r:id="rId17"/>
    <p:sldId id="279" r:id="rId18"/>
    <p:sldId id="280" r:id="rId19"/>
    <p:sldId id="263" r:id="rId20"/>
    <p:sldId id="282" r:id="rId21"/>
    <p:sldId id="277" r:id="rId22"/>
    <p:sldId id="268" r:id="rId23"/>
    <p:sldId id="272" r:id="rId24"/>
    <p:sldId id="270" r:id="rId25"/>
    <p:sldId id="27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E84"/>
    <a:srgbClr val="FEFEFE"/>
    <a:srgbClr val="F8D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A9F1BC-0FAE-4E4B-AF2E-CD9AD1E3A9C2}" v="1" dt="2021-09-10T16:42:28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9" autoAdjust="0"/>
    <p:restoredTop sz="95226" autoAdjust="0"/>
  </p:normalViewPr>
  <p:slideViewPr>
    <p:cSldViewPr snapToGrid="0">
      <p:cViewPr varScale="1">
        <p:scale>
          <a:sx n="91" d="100"/>
          <a:sy n="91" d="100"/>
        </p:scale>
        <p:origin x="20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033B4-16C5-4B1C-A355-DB2308F60CF3}" type="datetimeFigureOut">
              <a:rPr lang="en-CA" smtClean="0"/>
              <a:t>2021-09-10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C95E3-CAC3-4F5F-94AA-372AEB6225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725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559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Include later slide on feedback differences between CIHR and NSERC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8702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PIN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9722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0725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You can make references to your research/goals/ achievements in different areas, but don’t repeat yourself. If your completed thesis is your most significant contribution, you can break it up into – the specific scientific results and place in research, why it was really important, and then what you learned, any mentoring/ </a:t>
            </a:r>
            <a:r>
              <a:rPr lang="en-CA" dirty="0" err="1"/>
              <a:t>acheivements</a:t>
            </a:r>
            <a:endParaRPr lang="en-CA" dirty="0"/>
          </a:p>
          <a:p>
            <a:r>
              <a:rPr lang="en-CA" dirty="0"/>
              <a:t>Theses completed </a:t>
            </a:r>
            <a:r>
              <a:rPr lang="en-CA" dirty="0" err="1"/>
              <a:t>etc</a:t>
            </a:r>
            <a:r>
              <a:rPr lang="en-CA" dirty="0"/>
              <a:t> gets the results and a bit of relevance, most sig </a:t>
            </a:r>
            <a:r>
              <a:rPr lang="en-CA" dirty="0" err="1"/>
              <a:t>cont</a:t>
            </a:r>
            <a:r>
              <a:rPr lang="en-CA" dirty="0"/>
              <a:t>…. Gets why it is really important, and you can remind your referees about any mentoring, learning or development that occurred as a result that they can point to. If it is related to your proposal, great, but don’t repeat yourself, saying you have experience in the methods/field from my thesis is probably plenty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235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00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9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9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7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36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8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2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969C88-B244-455D-A017-012B25B1ACDD}" type="datetimeFigureOut">
              <a:rPr lang="en-US" smtClean="0"/>
              <a:t>9/10/21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7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1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ngsuwo.ca/information-sess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strar.uwo.ca/services/transcripts.html" TargetMode="External"/><Relationship Id="rId2" Type="http://schemas.openxmlformats.org/officeDocument/2006/relationships/hyperlink" Target="mailto:susan.simpson@schulich.uwo.c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erc-crsng.gc.ca/OnlineServices-ServicesEnLigne/FAQ-FAQ_eng.asp#a4" TargetMode="External"/><Relationship Id="rId2" Type="http://schemas.openxmlformats.org/officeDocument/2006/relationships/hyperlink" Target="https://cihr-irsc.gc.ca/e/38201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ihr-irsc.gc.ca/e/38201.html" TargetMode="External"/><Relationship Id="rId2" Type="http://schemas.openxmlformats.org/officeDocument/2006/relationships/hyperlink" Target="https://ccv-cvc.ca/loginresearcher-eng.fr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chulich.uwo.ca/neuroscience/graduate/awards_information_sheet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konuska@uwo.ca" TargetMode="External"/><Relationship Id="rId7" Type="http://schemas.openxmlformats.org/officeDocument/2006/relationships/hyperlink" Target="mailto:fellowships@sshrc-crsh.gc.ca" TargetMode="External"/><Relationship Id="rId2" Type="http://schemas.openxmlformats.org/officeDocument/2006/relationships/hyperlink" Target="mailto:susan.simpson@schulich.uwo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chol@nserc-crsng.gc.ca" TargetMode="External"/><Relationship Id="rId5" Type="http://schemas.openxmlformats.org/officeDocument/2006/relationships/hyperlink" Target="mailto:support-soutien@cihr-irsc.gc.ca" TargetMode="External"/><Relationship Id="rId4" Type="http://schemas.openxmlformats.org/officeDocument/2006/relationships/hyperlink" Target="mailto:skearsle@uwo.c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.gc.ca/eic/site/063.nsf/eng/h_FEE7261A.html?OpenDocumen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.uwo.ca/finances/external_funding/cihr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d.uwo.ca/finances/external_funding/nserc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istrar.uwo.ca/services/transcript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2BD08-130E-4779-9AB8-5B75F50D6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6203" y="2018551"/>
            <a:ext cx="5197425" cy="985708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 b="1" dirty="0">
                <a:solidFill>
                  <a:srgbClr val="502E84"/>
                </a:solidFill>
              </a:rPr>
              <a:t>SONGs Information Session Committee Presents</a:t>
            </a:r>
            <a:r>
              <a:rPr lang="en-US" sz="2600" dirty="0">
                <a:solidFill>
                  <a:srgbClr val="502E84"/>
                </a:solidFill>
              </a:rPr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B9FE1-D73E-4A15-8A2D-BD4B6A0C4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7895" y="5131313"/>
            <a:ext cx="6095734" cy="1202079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1600" dirty="0"/>
              <a:t>Presented by: Kate Onuska</a:t>
            </a:r>
          </a:p>
          <a:p>
            <a:pPr algn="r"/>
            <a:r>
              <a:rPr lang="en-US" sz="1600" dirty="0"/>
              <a:t>Chair of the Information Session Committee</a:t>
            </a:r>
          </a:p>
          <a:p>
            <a:pPr algn="r"/>
            <a:r>
              <a:rPr lang="en-US" sz="1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https://songsuwo.ca/information-sessions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E432BD-1467-4391-AA04-70062DA5C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00" y="1775086"/>
            <a:ext cx="4803000" cy="2353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C245A7-539B-42E1-9E66-16ECFB7325E9}"/>
              </a:ext>
            </a:extLst>
          </p:cNvPr>
          <p:cNvSpPr txBox="1"/>
          <p:nvPr/>
        </p:nvSpPr>
        <p:spPr>
          <a:xfrm>
            <a:off x="7352420" y="3004259"/>
            <a:ext cx="4088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Doctoral Tri-Council Scholarship</a:t>
            </a:r>
          </a:p>
          <a:p>
            <a:pPr algn="ctr"/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Information Session</a:t>
            </a:r>
            <a:endParaRPr lang="en-CA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0D6074-6258-48DB-A3A6-9C3AF285A541}"/>
              </a:ext>
            </a:extLst>
          </p:cNvPr>
          <p:cNvSpPr txBox="1"/>
          <p:nvPr/>
        </p:nvSpPr>
        <p:spPr>
          <a:xfrm>
            <a:off x="9396794" y="6103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2172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504" y="595298"/>
            <a:ext cx="5630992" cy="9232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i="0" dirty="0">
                <a:solidFill>
                  <a:srgbClr val="502E84"/>
                </a:solidFill>
                <a:effectLst/>
              </a:rPr>
              <a:t>Up-to-Date Official Transcripts </a:t>
            </a:r>
            <a:endParaRPr lang="en-US" sz="3600" b="1" dirty="0">
              <a:solidFill>
                <a:srgbClr val="502E8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15F60A-6F6E-4A10-87BC-95536595CC08}"/>
              </a:ext>
            </a:extLst>
          </p:cNvPr>
          <p:cNvSpPr txBox="1"/>
          <p:nvPr/>
        </p:nvSpPr>
        <p:spPr>
          <a:xfrm>
            <a:off x="1041721" y="2096194"/>
            <a:ext cx="101046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CA" sz="2000" dirty="0">
                <a:solidFill>
                  <a:srgbClr val="502E84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NSERC Applicants:</a:t>
            </a:r>
            <a:r>
              <a:rPr lang="en-CA" sz="20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must </a:t>
            </a:r>
            <a:r>
              <a:rPr lang="en-CA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send</a:t>
            </a:r>
            <a:r>
              <a:rPr lang="en-CA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your scanned transcripts to Susan Simpson </a:t>
            </a:r>
            <a:r>
              <a:rPr lang="en-CA" sz="20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NO LATER THAN </a:t>
            </a:r>
            <a:r>
              <a:rPr lang="en-CA" sz="2000" b="1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Monday, September 20</a:t>
            </a:r>
            <a:r>
              <a:rPr lang="en-CA" sz="2000" b="1" u="sng" baseline="30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CA" sz="2000" b="1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2021</a:t>
            </a:r>
            <a:r>
              <a:rPr lang="en-CA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  </a:t>
            </a:r>
          </a:p>
          <a:p>
            <a:pPr algn="just"/>
            <a:r>
              <a:rPr lang="en-CA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Note: Please also indicate Susan as your University Designate (</a:t>
            </a:r>
            <a:r>
              <a:rPr lang="en-CA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susan.simpson@schulich.uwo.ca</a:t>
            </a:r>
            <a:r>
              <a:rPr lang="en-CA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en-CA" sz="2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endParaRPr lang="en-CA" sz="2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CA" sz="2000" dirty="0">
                <a:solidFill>
                  <a:srgbClr val="502E84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CIHR Applicants: </a:t>
            </a:r>
            <a:r>
              <a:rPr lang="en-CA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you will upload a copy of your up-to-date official transcript to </a:t>
            </a:r>
            <a:r>
              <a:rPr lang="en-CA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ResearchNET</a:t>
            </a:r>
            <a:r>
              <a:rPr lang="en-CA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yourself.</a:t>
            </a:r>
            <a:endParaRPr lang="en-CA" sz="200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C8CD99-1B70-49AE-B1F4-9E9CB34C712E}"/>
              </a:ext>
            </a:extLst>
          </p:cNvPr>
          <p:cNvSpPr/>
          <p:nvPr/>
        </p:nvSpPr>
        <p:spPr>
          <a:xfrm>
            <a:off x="3677518" y="4583575"/>
            <a:ext cx="483310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Get your transcripts as soon as possible!</a:t>
            </a:r>
            <a:endParaRPr lang="en-CA" sz="2000" dirty="0">
              <a:solidFill>
                <a:srgbClr val="502E84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516F4A-9983-4AE1-AD23-1E92E0979DD9}"/>
              </a:ext>
            </a:extLst>
          </p:cNvPr>
          <p:cNvSpPr txBox="1"/>
          <p:nvPr/>
        </p:nvSpPr>
        <p:spPr>
          <a:xfrm>
            <a:off x="1559980" y="5753232"/>
            <a:ext cx="90720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Ordering Western official transcripts must now be done online for either pick-up or mail delivery. </a:t>
            </a:r>
            <a:r>
              <a:rPr lang="en-CA" sz="1600" u="sng" dirty="0">
                <a:solidFill>
                  <a:srgbClr val="954F7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https://www.registrar.uwo.ca/services/transcripts.html</a:t>
            </a:r>
            <a:endParaRPr lang="en-CA" sz="16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B3F2D2-E0FE-4EFD-B8AC-6F5962358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504" y="595298"/>
            <a:ext cx="5630992" cy="9232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dirty="0">
                <a:solidFill>
                  <a:srgbClr val="502E84"/>
                </a:solidFill>
              </a:rPr>
              <a:t>References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C306B3-D05B-4305-A04C-C66CB162CC67}"/>
              </a:ext>
            </a:extLst>
          </p:cNvPr>
          <p:cNvSpPr txBox="1"/>
          <p:nvPr/>
        </p:nvSpPr>
        <p:spPr>
          <a:xfrm>
            <a:off x="1088020" y="1715237"/>
            <a:ext cx="1024359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elect referees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+mj-lt"/>
              </a:rPr>
              <a:t>who know </a:t>
            </a:r>
            <a:r>
              <a:rPr lang="en-US" sz="2000" u="sng" dirty="0">
                <a:solidFill>
                  <a:srgbClr val="000000"/>
                </a:solidFill>
                <a:latin typeface="+mj-lt"/>
              </a:rPr>
              <a:t>you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+mj-lt"/>
              </a:rPr>
              <a:t> well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and are capable of making an informed assessment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based on the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weighted criteria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provided by the Tri-Funding Agencies </a:t>
            </a:r>
            <a:r>
              <a:rPr lang="en-US" sz="2000" b="1" dirty="0">
                <a:solidFill>
                  <a:srgbClr val="502E84"/>
                </a:solidFill>
                <a:latin typeface="+mj-lt"/>
              </a:rPr>
              <a:t>.</a:t>
            </a:r>
          </a:p>
          <a:p>
            <a:pPr algn="just"/>
            <a:r>
              <a:rPr lang="en-US" sz="2000" b="1" i="0" dirty="0">
                <a:solidFill>
                  <a:srgbClr val="502E84"/>
                </a:solidFill>
                <a:effectLst/>
                <a:latin typeface="+mj-lt"/>
              </a:rPr>
              <a:t>	 </a:t>
            </a:r>
            <a:r>
              <a:rPr lang="en-US" sz="2000" b="1" dirty="0">
                <a:solidFill>
                  <a:srgbClr val="502E84"/>
                </a:solidFill>
                <a:highlight>
                  <a:srgbClr val="FFFF00"/>
                </a:highlight>
                <a:latin typeface="+mj-lt"/>
              </a:rPr>
              <a:t>Consider </a:t>
            </a:r>
            <a:r>
              <a:rPr lang="en-US" sz="2000" b="1" i="0" dirty="0">
                <a:solidFill>
                  <a:srgbClr val="502E84"/>
                </a:solidFill>
                <a:effectLst/>
                <a:highlight>
                  <a:srgbClr val="FFFF00"/>
                </a:highlight>
                <a:latin typeface="+mj-lt"/>
              </a:rPr>
              <a:t>past and/or current supervisors!</a:t>
            </a:r>
          </a:p>
          <a:p>
            <a:pPr algn="just"/>
            <a:endParaRPr lang="en-US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+mj-lt"/>
              </a:rPr>
              <a:t>2.    B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e up front and ask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your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 potential referees if they have the time and can provide a supporting  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assessment that will speak to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+mj-lt"/>
              </a:rPr>
              <a:t>all aspects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of the strengths of the application.</a:t>
            </a:r>
          </a:p>
          <a:p>
            <a:pPr algn="just"/>
            <a:endParaRPr lang="en-US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457200" indent="-457200" algn="just">
              <a:buAutoNum type="arabicPeriod" startAt="3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Provide your potential referees with a package of information that will assist them with writing  </a:t>
            </a: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        the appraisal. This package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c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ould contain:</a:t>
            </a:r>
          </a:p>
          <a:p>
            <a:pPr lvl="1" algn="just"/>
            <a:r>
              <a:rPr lang="en-US" b="1" dirty="0">
                <a:solidFill>
                  <a:srgbClr val="000000"/>
                </a:solidFill>
                <a:latin typeface="+mj-lt"/>
              </a:rPr>
              <a:t>A)   C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urrent curriculum vitae</a:t>
            </a:r>
          </a:p>
          <a:p>
            <a:pPr lvl="1" algn="just"/>
            <a:r>
              <a:rPr lang="en-US" b="1" dirty="0">
                <a:solidFill>
                  <a:srgbClr val="000000"/>
                </a:solidFill>
                <a:latin typeface="+mj-lt"/>
              </a:rPr>
              <a:t>B)   T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ranscripts</a:t>
            </a:r>
            <a:endParaRPr lang="en-US" b="1" dirty="0">
              <a:solidFill>
                <a:srgbClr val="000000"/>
              </a:solidFill>
              <a:latin typeface="+mj-lt"/>
            </a:endParaRPr>
          </a:p>
          <a:p>
            <a:pPr lvl="1" algn="just"/>
            <a:r>
              <a:rPr lang="en-US" b="1" dirty="0">
                <a:solidFill>
                  <a:srgbClr val="000000"/>
                </a:solidFill>
                <a:latin typeface="+mj-lt"/>
              </a:rPr>
              <a:t>C)    L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ist of research contributions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; ask your referees to address the importance of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your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   </a:t>
            </a:r>
          </a:p>
          <a:p>
            <a:pPr lvl="1" algn="just"/>
            <a:r>
              <a:rPr lang="en-US" dirty="0">
                <a:solidFill>
                  <a:srgbClr val="000000"/>
                </a:solidFill>
                <a:latin typeface="+mj-lt"/>
              </a:rPr>
              <a:t>      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publications/contributions in their assessment.</a:t>
            </a:r>
          </a:p>
          <a:p>
            <a:pPr lvl="1" algn="just"/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D)  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A 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+mj-lt"/>
              </a:rPr>
              <a:t>representative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 copy of the 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research proposal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7A598-FD2D-4FC4-A004-9876790DCA1D}"/>
              </a:ext>
            </a:extLst>
          </p:cNvPr>
          <p:cNvSpPr txBox="1"/>
          <p:nvPr/>
        </p:nvSpPr>
        <p:spPr>
          <a:xfrm>
            <a:off x="4420509" y="1228347"/>
            <a:ext cx="3350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solidFill>
                  <a:srgbClr val="000000"/>
                </a:solidFill>
                <a:effectLst/>
                <a:latin typeface="+mj-lt"/>
              </a:rPr>
              <a:t>Tips for Selecting Your Referees</a:t>
            </a:r>
            <a:endParaRPr lang="en-CA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365B5A-3D67-4D2D-9843-223F0961DF36}"/>
              </a:ext>
            </a:extLst>
          </p:cNvPr>
          <p:cNvSpPr/>
          <p:nvPr/>
        </p:nvSpPr>
        <p:spPr>
          <a:xfrm>
            <a:off x="1088020" y="263471"/>
            <a:ext cx="2759643" cy="8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you haven’t already, contact your references!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0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A876E-7CC3-4A23-BAD3-7F7B5B8FE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For both CIHR and NSERC, applicants must get a PIN. This will be unique to your application and will be needed for completing your application in either portal.</a:t>
            </a:r>
          </a:p>
          <a:p>
            <a:endParaRPr lang="en-US" sz="2400" b="1" dirty="0">
              <a:solidFill>
                <a:schemeClr val="tx1"/>
              </a:solidFill>
              <a:latin typeface="+mj-lt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+mj-lt"/>
              </a:rPr>
              <a:t>How to get a CIHR PIN: </a:t>
            </a:r>
            <a:r>
              <a:rPr lang="en-US" sz="2400" dirty="0">
                <a:solidFill>
                  <a:schemeClr val="tx1"/>
                </a:solidFill>
                <a:latin typeface="+mj-lt"/>
                <a:hlinkClick r:id="rId2"/>
              </a:rPr>
              <a:t>https://cihr-irsc.gc.ca/e/38201.html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endParaRPr lang="en-US" sz="2400" dirty="0">
              <a:solidFill>
                <a:schemeClr val="tx1"/>
              </a:solidFill>
              <a:latin typeface="+mj-lt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+mj-lt"/>
              </a:rPr>
              <a:t>How to get an NSERC PIN: </a:t>
            </a:r>
            <a:r>
              <a:rPr lang="en-US" sz="2400" dirty="0">
                <a:solidFill>
                  <a:schemeClr val="tx1"/>
                </a:solidFill>
                <a:latin typeface="+mj-lt"/>
                <a:hlinkClick r:id="rId3"/>
              </a:rPr>
              <a:t>https://www.nserc-crsng.gc.ca/OnlineServices-ServicesEnLigne/FAQ-FAQ_eng.asp#a4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endParaRPr lang="en-CA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5426A6-09EE-4085-9534-20E1238B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1121040"/>
            <a:ext cx="10058400" cy="14493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dirty="0">
                <a:solidFill>
                  <a:srgbClr val="502E84"/>
                </a:solidFill>
                <a:cs typeface="Arial" panose="020B0604020202020204" pitchFamily="34" charset="0"/>
              </a:rPr>
              <a:t>PINs</a:t>
            </a:r>
          </a:p>
        </p:txBody>
      </p:sp>
    </p:spTree>
    <p:extLst>
      <p:ext uri="{BB962C8B-B14F-4D97-AF65-F5344CB8AC3E}">
        <p14:creationId xmlns:p14="http://schemas.microsoft.com/office/powerpoint/2010/main" val="2069864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993A3-FEBD-4381-92CF-5DCACCD4B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2" y="1767537"/>
            <a:ext cx="10719117" cy="402336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Steps: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1. If you do not have one, </a:t>
            </a:r>
            <a:r>
              <a:rPr lang="en-US" b="1" dirty="0">
                <a:latin typeface="+mj-lt"/>
              </a:rPr>
              <a:t>create a CCV account</a:t>
            </a:r>
            <a:r>
              <a:rPr lang="en-US" dirty="0">
                <a:latin typeface="+mj-lt"/>
              </a:rPr>
              <a:t>: </a:t>
            </a:r>
            <a:r>
              <a:rPr lang="en-US" dirty="0">
                <a:solidFill>
                  <a:schemeClr val="tx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Welcome to the Canadian Common CV (ccv-cvc.ca)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+mj-lt"/>
              </a:rPr>
              <a:t> Recall: if you are applying for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US" sz="1500" b="1" dirty="0">
                <a:solidFill>
                  <a:srgbClr val="7030A0"/>
                </a:solidFill>
                <a:latin typeface="+mj-lt"/>
              </a:rPr>
              <a:t>CIHR CGSD</a:t>
            </a:r>
            <a:r>
              <a:rPr lang="en-US" sz="1500" dirty="0">
                <a:latin typeface="+mj-lt"/>
              </a:rPr>
              <a:t>, you will need your </a:t>
            </a:r>
            <a:r>
              <a:rPr lang="en-US" sz="1500" b="1" dirty="0">
                <a:solidFill>
                  <a:srgbClr val="7030A0"/>
                </a:solidFill>
                <a:latin typeface="+mj-lt"/>
              </a:rPr>
              <a:t>CIHR pin 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to do this</a:t>
            </a:r>
            <a:r>
              <a:rPr lang="en-US" sz="1500" b="1" dirty="0">
                <a:solidFill>
                  <a:srgbClr val="7030A0"/>
                </a:solidFill>
                <a:latin typeface="+mj-lt"/>
              </a:rPr>
              <a:t> (</a:t>
            </a:r>
            <a:r>
              <a:rPr lang="en-CA" sz="1500" dirty="0">
                <a:solidFill>
                  <a:srgbClr val="7030A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with CIHR - CIHR (cihr-irsc.gc.ca)</a:t>
            </a:r>
            <a:r>
              <a:rPr lang="en-US" sz="1500" dirty="0">
                <a:solidFill>
                  <a:srgbClr val="7030A0"/>
                </a:solidFill>
                <a:latin typeface="+mj-lt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2. Login, and navigate to the </a:t>
            </a:r>
            <a:r>
              <a:rPr lang="en-US" b="1" dirty="0">
                <a:latin typeface="+mj-lt"/>
              </a:rPr>
              <a:t>“Funding”  </a:t>
            </a:r>
            <a:r>
              <a:rPr lang="en-US" dirty="0">
                <a:latin typeface="+mj-lt"/>
              </a:rPr>
              <a:t>subheading under CV: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9EC958-B907-4D77-9ABB-152489FF0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9"/>
            <a:ext cx="10058400" cy="7015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dirty="0">
                <a:solidFill>
                  <a:srgbClr val="502E84"/>
                </a:solidFill>
                <a:cs typeface="Arial" panose="020B0604020202020204" pitchFamily="34" charset="0"/>
              </a:rPr>
              <a:t>Part I: The Canadian Common CV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0F539-2594-4579-A2B8-4EE8F9DD6692}"/>
              </a:ext>
            </a:extLst>
          </p:cNvPr>
          <p:cNvSpPr txBox="1"/>
          <p:nvPr/>
        </p:nvSpPr>
        <p:spPr>
          <a:xfrm>
            <a:off x="352477" y="1193556"/>
            <a:ext cx="1183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effectLst/>
                <a:latin typeface="+mj-lt"/>
              </a:rPr>
              <a:t>A web-based application that provides a single, </a:t>
            </a:r>
            <a:r>
              <a:rPr lang="en-US" b="1" i="0" dirty="0">
                <a:effectLst/>
                <a:latin typeface="+mj-lt"/>
              </a:rPr>
              <a:t>common</a:t>
            </a:r>
            <a:r>
              <a:rPr lang="en-US" b="0" i="0" dirty="0">
                <a:effectLst/>
                <a:latin typeface="+mj-lt"/>
              </a:rPr>
              <a:t> approach to gathering </a:t>
            </a:r>
            <a:r>
              <a:rPr lang="en-US" b="1" i="0" dirty="0">
                <a:effectLst/>
                <a:latin typeface="+mj-lt"/>
              </a:rPr>
              <a:t>CV</a:t>
            </a:r>
            <a:r>
              <a:rPr lang="en-US" b="0" i="0" dirty="0">
                <a:effectLst/>
                <a:latin typeface="+mj-lt"/>
              </a:rPr>
              <a:t> information required for funding agencies. </a:t>
            </a:r>
            <a:endParaRPr lang="en-CA" dirty="0">
              <a:latin typeface="+mj-lt"/>
            </a:endParaRPr>
          </a:p>
        </p:txBody>
      </p:sp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ED52D05-34B4-4102-8C37-4E84513BEE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"/>
          <a:stretch/>
        </p:blipFill>
        <p:spPr>
          <a:xfrm>
            <a:off x="1325662" y="3511144"/>
            <a:ext cx="6065558" cy="18838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41262C3-506F-42E4-9DE6-E9CCC613A711}"/>
              </a:ext>
            </a:extLst>
          </p:cNvPr>
          <p:cNvSpPr/>
          <p:nvPr/>
        </p:nvSpPr>
        <p:spPr>
          <a:xfrm>
            <a:off x="352477" y="287339"/>
            <a:ext cx="2263401" cy="701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This applies to CIHR only!</a:t>
            </a:r>
            <a:endParaRPr lang="en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5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993A3-FEBD-4381-92CF-5DCACCD4B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2" y="1767537"/>
            <a:ext cx="10719117" cy="402336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+mj-lt"/>
              </a:rPr>
              <a:t>Steps: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3. Under “Funding Source”, choose </a:t>
            </a:r>
            <a:r>
              <a:rPr lang="en-US" b="1" dirty="0">
                <a:latin typeface="+mj-lt"/>
              </a:rPr>
              <a:t>CIHR</a:t>
            </a:r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9EC958-B907-4D77-9ABB-152489FF0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9"/>
            <a:ext cx="10058400" cy="7015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dirty="0">
                <a:solidFill>
                  <a:srgbClr val="502E84"/>
                </a:solidFill>
                <a:cs typeface="Arial" panose="020B0604020202020204" pitchFamily="34" charset="0"/>
              </a:rPr>
              <a:t>Part I: The Canadian Common CV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0F539-2594-4579-A2B8-4EE8F9DD6692}"/>
              </a:ext>
            </a:extLst>
          </p:cNvPr>
          <p:cNvSpPr txBox="1"/>
          <p:nvPr/>
        </p:nvSpPr>
        <p:spPr>
          <a:xfrm>
            <a:off x="352477" y="1193556"/>
            <a:ext cx="1183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effectLst/>
                <a:latin typeface="+mj-lt"/>
              </a:rPr>
              <a:t>A web-based application that provides a single, </a:t>
            </a:r>
            <a:r>
              <a:rPr lang="en-US" b="1" i="0" dirty="0">
                <a:effectLst/>
                <a:latin typeface="+mj-lt"/>
              </a:rPr>
              <a:t>common</a:t>
            </a:r>
            <a:r>
              <a:rPr lang="en-US" b="0" i="0" dirty="0">
                <a:effectLst/>
                <a:latin typeface="+mj-lt"/>
              </a:rPr>
              <a:t> approach to gathering </a:t>
            </a:r>
            <a:r>
              <a:rPr lang="en-US" b="1" i="0" dirty="0">
                <a:effectLst/>
                <a:latin typeface="+mj-lt"/>
              </a:rPr>
              <a:t>CV</a:t>
            </a:r>
            <a:r>
              <a:rPr lang="en-US" b="0" i="0" dirty="0">
                <a:effectLst/>
                <a:latin typeface="+mj-lt"/>
              </a:rPr>
              <a:t> information required for funding agencies. </a:t>
            </a:r>
            <a:endParaRPr lang="en-CA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928154-FC07-4D60-8AC6-B5630DE69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123" y="2632136"/>
            <a:ext cx="4420453" cy="35857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970F91-F3BD-4954-84A5-F7C547876473}"/>
              </a:ext>
            </a:extLst>
          </p:cNvPr>
          <p:cNvSpPr/>
          <p:nvPr/>
        </p:nvSpPr>
        <p:spPr>
          <a:xfrm>
            <a:off x="5285740" y="4386684"/>
            <a:ext cx="254000" cy="152296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CB9D8-06E9-4A58-908F-62761D686242}"/>
              </a:ext>
            </a:extLst>
          </p:cNvPr>
          <p:cNvSpPr/>
          <p:nvPr/>
        </p:nvSpPr>
        <p:spPr>
          <a:xfrm>
            <a:off x="352477" y="287339"/>
            <a:ext cx="2263401" cy="701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This applies to CIHR only!</a:t>
            </a:r>
            <a:endParaRPr lang="en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5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993A3-FEBD-4381-92CF-5DCACCD4B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2" y="1767537"/>
            <a:ext cx="10719117" cy="402336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+mj-lt"/>
              </a:rPr>
              <a:t>Steps: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4. Under “CV Type”, choose: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	1) </a:t>
            </a:r>
            <a:r>
              <a:rPr lang="en-US" b="1" dirty="0">
                <a:latin typeface="+mj-lt"/>
              </a:rPr>
              <a:t>CIHR Academic </a:t>
            </a:r>
            <a:r>
              <a:rPr lang="en-US" dirty="0">
                <a:latin typeface="+mj-lt"/>
              </a:rPr>
              <a:t>for CIHR Funding source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5. Fill out required fields!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9EC958-B907-4D77-9ABB-152489FF0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9"/>
            <a:ext cx="10058400" cy="7015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dirty="0">
                <a:solidFill>
                  <a:srgbClr val="502E84"/>
                </a:solidFill>
                <a:cs typeface="Arial" panose="020B0604020202020204" pitchFamily="34" charset="0"/>
              </a:rPr>
              <a:t>Part I: The Canadian Common CV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0F539-2594-4579-A2B8-4EE8F9DD6692}"/>
              </a:ext>
            </a:extLst>
          </p:cNvPr>
          <p:cNvSpPr txBox="1"/>
          <p:nvPr/>
        </p:nvSpPr>
        <p:spPr>
          <a:xfrm>
            <a:off x="352477" y="1193556"/>
            <a:ext cx="1183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effectLst/>
                <a:latin typeface="+mj-lt"/>
              </a:rPr>
              <a:t>A web-based application that provides a single, </a:t>
            </a:r>
            <a:r>
              <a:rPr lang="en-US" b="1" i="0" dirty="0">
                <a:effectLst/>
                <a:latin typeface="+mj-lt"/>
              </a:rPr>
              <a:t>common</a:t>
            </a:r>
            <a:r>
              <a:rPr lang="en-US" b="0" i="0" dirty="0">
                <a:effectLst/>
                <a:latin typeface="+mj-lt"/>
              </a:rPr>
              <a:t> approach to gathering </a:t>
            </a:r>
            <a:r>
              <a:rPr lang="en-US" b="1" i="0" dirty="0">
                <a:effectLst/>
                <a:latin typeface="+mj-lt"/>
              </a:rPr>
              <a:t>CV</a:t>
            </a:r>
            <a:r>
              <a:rPr lang="en-US" b="0" i="0" dirty="0">
                <a:effectLst/>
                <a:latin typeface="+mj-lt"/>
              </a:rPr>
              <a:t> information required for funding agencies. </a:t>
            </a:r>
            <a:endParaRPr lang="en-CA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BEF042-BE6B-4AC3-9A8F-2676F74E84EE}"/>
              </a:ext>
            </a:extLst>
          </p:cNvPr>
          <p:cNvSpPr/>
          <p:nvPr/>
        </p:nvSpPr>
        <p:spPr>
          <a:xfrm>
            <a:off x="2086599" y="4745620"/>
            <a:ext cx="8079128" cy="918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START EARLY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Filling out the Canadian CCV is time consuming.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D1D23A-BDE4-4B14-A273-23A9C044AB21}"/>
              </a:ext>
            </a:extLst>
          </p:cNvPr>
          <p:cNvSpPr/>
          <p:nvPr/>
        </p:nvSpPr>
        <p:spPr>
          <a:xfrm>
            <a:off x="352477" y="287339"/>
            <a:ext cx="2263401" cy="701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This applies to CIHR only!</a:t>
            </a:r>
            <a:endParaRPr lang="en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8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708" y="637309"/>
            <a:ext cx="6205352" cy="7231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Part II: </a:t>
            </a:r>
            <a:r>
              <a:rPr lang="en-US" sz="3600" b="0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Centralized Criteria</a:t>
            </a:r>
            <a:endParaRPr lang="en-US" sz="3600" b="1" dirty="0">
              <a:solidFill>
                <a:srgbClr val="502E84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405F67-A20B-4B73-8CC8-434BEF4FC126}"/>
              </a:ext>
            </a:extLst>
          </p:cNvPr>
          <p:cNvSpPr txBox="1"/>
          <p:nvPr/>
        </p:nvSpPr>
        <p:spPr>
          <a:xfrm>
            <a:off x="999571" y="2241705"/>
            <a:ext cx="8958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44444"/>
              </a:solidFill>
              <a:effectLst/>
              <a:latin typeface="Roboto"/>
            </a:endParaRPr>
          </a:p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A196B-66B5-4698-98C3-A4F68985CD1A}"/>
              </a:ext>
            </a:extLst>
          </p:cNvPr>
          <p:cNvSpPr txBox="1"/>
          <p:nvPr/>
        </p:nvSpPr>
        <p:spPr>
          <a:xfrm>
            <a:off x="1079619" y="1710592"/>
            <a:ext cx="111123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The centralized criteria provides a </a:t>
            </a:r>
            <a:r>
              <a:rPr lang="en-US" sz="2800" u="sng" dirty="0">
                <a:latin typeface="+mj-lt"/>
              </a:rPr>
              <a:t>weighted</a:t>
            </a:r>
            <a:r>
              <a:rPr lang="en-US" sz="2800" dirty="0">
                <a:latin typeface="+mj-lt"/>
              </a:rPr>
              <a:t> basis for how you should: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1) Shape the components of your </a:t>
            </a:r>
            <a:r>
              <a:rPr lang="en-US" sz="2800" u="sng" dirty="0">
                <a:latin typeface="+mj-lt"/>
              </a:rPr>
              <a:t>written application</a:t>
            </a:r>
            <a:r>
              <a:rPr lang="en-US" sz="2800" dirty="0">
                <a:latin typeface="+mj-lt"/>
              </a:rPr>
              <a:t>, including your:</a:t>
            </a:r>
          </a:p>
          <a:p>
            <a:r>
              <a:rPr lang="en-US" sz="2800" dirty="0">
                <a:solidFill>
                  <a:srgbClr val="7030A0"/>
                </a:solidFill>
                <a:latin typeface="+mj-lt"/>
              </a:rPr>
              <a:t>	</a:t>
            </a:r>
            <a:r>
              <a:rPr lang="en-US" sz="2800" b="1" dirty="0">
                <a:solidFill>
                  <a:srgbClr val="502E84"/>
                </a:solidFill>
                <a:latin typeface="+mj-lt"/>
              </a:rPr>
              <a:t>a</a:t>
            </a:r>
            <a:r>
              <a:rPr lang="en-US" sz="2800" dirty="0">
                <a:solidFill>
                  <a:srgbClr val="502E84"/>
                </a:solidFill>
                <a:latin typeface="+mj-lt"/>
              </a:rPr>
              <a:t>. </a:t>
            </a:r>
            <a:r>
              <a:rPr lang="en-US" sz="2800" b="1" dirty="0">
                <a:solidFill>
                  <a:srgbClr val="502E84"/>
                </a:solidFill>
                <a:latin typeface="+mj-lt"/>
              </a:rPr>
              <a:t>Research Proposal </a:t>
            </a:r>
            <a:r>
              <a:rPr lang="en-US" sz="2800" dirty="0">
                <a:highlight>
                  <a:srgbClr val="FFFF00"/>
                </a:highlight>
                <a:latin typeface="+mj-lt"/>
              </a:rPr>
              <a:t>(2 pages for NSERC, 1 page for CIHR).</a:t>
            </a:r>
          </a:p>
          <a:p>
            <a:r>
              <a:rPr lang="en-US" sz="2800" b="1" dirty="0">
                <a:solidFill>
                  <a:srgbClr val="502E84"/>
                </a:solidFill>
                <a:latin typeface="+mj-lt"/>
              </a:rPr>
              <a:t>	b</a:t>
            </a:r>
            <a:r>
              <a:rPr lang="en-US" sz="2800" dirty="0">
                <a:solidFill>
                  <a:srgbClr val="502E84"/>
                </a:solidFill>
                <a:latin typeface="+mj-lt"/>
              </a:rPr>
              <a:t>. </a:t>
            </a:r>
            <a:r>
              <a:rPr lang="en-US" sz="2800" b="1" dirty="0">
                <a:solidFill>
                  <a:srgbClr val="502E84"/>
                </a:solidFill>
                <a:latin typeface="+mj-lt"/>
              </a:rPr>
              <a:t>Autobiographical/Contributions Statement </a:t>
            </a:r>
            <a:r>
              <a:rPr lang="en-US" sz="2800" dirty="0">
                <a:highlight>
                  <a:srgbClr val="FFFF00"/>
                </a:highlight>
                <a:latin typeface="+mj-lt"/>
              </a:rPr>
              <a:t>( 2 pages for NSERC &amp; CIHR).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solidFill>
                  <a:srgbClr val="502E84"/>
                </a:solidFill>
                <a:latin typeface="+mj-lt"/>
              </a:rPr>
              <a:t>	Optional for NSERC: Justification for Eligibility of Proposed Research</a:t>
            </a:r>
          </a:p>
          <a:p>
            <a:endParaRPr lang="en-US" sz="2800" dirty="0">
              <a:solidFill>
                <a:srgbClr val="502E84"/>
              </a:solidFill>
              <a:latin typeface="+mj-lt"/>
            </a:endParaRPr>
          </a:p>
          <a:p>
            <a:r>
              <a:rPr lang="en-US" sz="2800" dirty="0">
                <a:latin typeface="+mj-lt"/>
              </a:rPr>
              <a:t>2) The information that should be highlighted and discussed by your </a:t>
            </a:r>
            <a:r>
              <a:rPr lang="en-US" sz="2800" b="1" dirty="0">
                <a:solidFill>
                  <a:srgbClr val="502E84"/>
                </a:solidFill>
                <a:latin typeface="+mj-lt"/>
              </a:rPr>
              <a:t>references (x2). </a:t>
            </a:r>
            <a:endParaRPr lang="en-CA" dirty="0">
              <a:solidFill>
                <a:srgbClr val="502E8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898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005" y="104874"/>
            <a:ext cx="6735068" cy="7231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b="1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Part II: </a:t>
            </a:r>
            <a:r>
              <a:rPr lang="en-US" sz="3600" b="0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Centralized Criteria - </a:t>
            </a:r>
            <a:r>
              <a:rPr lang="en-US" sz="3600" b="1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Research</a:t>
            </a:r>
            <a:endParaRPr lang="en-US" sz="3600" b="1" dirty="0">
              <a:solidFill>
                <a:srgbClr val="502E84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405F67-A20B-4B73-8CC8-434BEF4FC126}"/>
              </a:ext>
            </a:extLst>
          </p:cNvPr>
          <p:cNvSpPr txBox="1"/>
          <p:nvPr/>
        </p:nvSpPr>
        <p:spPr>
          <a:xfrm>
            <a:off x="999571" y="2241705"/>
            <a:ext cx="8958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44444"/>
              </a:solidFill>
              <a:effectLst/>
              <a:latin typeface="Roboto"/>
            </a:endParaRP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72465-0C3D-4ADA-894B-EDB566211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11" y="561728"/>
            <a:ext cx="10746377" cy="57345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CEA43F-64CC-411D-94EA-16A3D8C6877F}"/>
              </a:ext>
            </a:extLst>
          </p:cNvPr>
          <p:cNvSpPr/>
          <p:nvPr/>
        </p:nvSpPr>
        <p:spPr>
          <a:xfrm>
            <a:off x="8829041" y="1016000"/>
            <a:ext cx="386080" cy="268914"/>
          </a:xfrm>
          <a:prstGeom prst="rect">
            <a:avLst/>
          </a:prstGeom>
          <a:noFill/>
          <a:ln w="952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C2C51B-ADF3-4CA8-B598-12707E7D0D89}"/>
              </a:ext>
            </a:extLst>
          </p:cNvPr>
          <p:cNvSpPr/>
          <p:nvPr/>
        </p:nvSpPr>
        <p:spPr>
          <a:xfrm>
            <a:off x="722811" y="1016000"/>
            <a:ext cx="2254068" cy="268914"/>
          </a:xfrm>
          <a:prstGeom prst="rect">
            <a:avLst/>
          </a:prstGeom>
          <a:noFill/>
          <a:ln w="952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765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552" y="76217"/>
            <a:ext cx="7590152" cy="72318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600" b="1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Part II: </a:t>
            </a:r>
            <a:r>
              <a:rPr lang="en-US" sz="3600" b="0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Centralized Criteria - </a:t>
            </a:r>
            <a:r>
              <a:rPr lang="en-US" sz="3600" b="1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Other Experience</a:t>
            </a:r>
            <a:endParaRPr lang="en-US" sz="3600" b="1" dirty="0">
              <a:solidFill>
                <a:srgbClr val="502E84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405F67-A20B-4B73-8CC8-434BEF4FC126}"/>
              </a:ext>
            </a:extLst>
          </p:cNvPr>
          <p:cNvSpPr txBox="1"/>
          <p:nvPr/>
        </p:nvSpPr>
        <p:spPr>
          <a:xfrm>
            <a:off x="999571" y="2241705"/>
            <a:ext cx="8958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44444"/>
              </a:solidFill>
              <a:effectLst/>
              <a:latin typeface="Roboto"/>
            </a:endParaRP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72163-7109-4362-BCB3-7C42EA0DA0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7" t="1433" r="922" b="5691"/>
          <a:stretch/>
        </p:blipFill>
        <p:spPr>
          <a:xfrm>
            <a:off x="401731" y="639535"/>
            <a:ext cx="11388538" cy="55789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06BBFE8-0342-415B-A572-11590FE7E9D9}"/>
              </a:ext>
            </a:extLst>
          </p:cNvPr>
          <p:cNvSpPr/>
          <p:nvPr/>
        </p:nvSpPr>
        <p:spPr>
          <a:xfrm>
            <a:off x="8920480" y="639535"/>
            <a:ext cx="497839" cy="294325"/>
          </a:xfrm>
          <a:prstGeom prst="rect">
            <a:avLst/>
          </a:prstGeom>
          <a:noFill/>
          <a:ln w="952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680FB-EDF3-4688-9BBE-DB69AEABF3F8}"/>
              </a:ext>
            </a:extLst>
          </p:cNvPr>
          <p:cNvSpPr/>
          <p:nvPr/>
        </p:nvSpPr>
        <p:spPr>
          <a:xfrm>
            <a:off x="401731" y="616158"/>
            <a:ext cx="2648132" cy="842251"/>
          </a:xfrm>
          <a:prstGeom prst="rect">
            <a:avLst/>
          </a:prstGeom>
          <a:noFill/>
          <a:ln w="952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5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094" y="466444"/>
            <a:ext cx="4448353" cy="7231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Coordinate Efforts</a:t>
            </a:r>
            <a:endParaRPr lang="en-US" sz="3600" b="1" dirty="0">
              <a:solidFill>
                <a:srgbClr val="502E84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49C38-9641-4AFE-A80A-A1764DBE44C0}"/>
              </a:ext>
            </a:extLst>
          </p:cNvPr>
          <p:cNvSpPr txBox="1"/>
          <p:nvPr/>
        </p:nvSpPr>
        <p:spPr>
          <a:xfrm>
            <a:off x="1882327" y="1079257"/>
            <a:ext cx="8853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333333"/>
                </a:solidFill>
                <a:effectLst/>
                <a:latin typeface="+mj-lt"/>
                <a:cs typeface="Arial" panose="020B0604020202020204" pitchFamily="34" charset="0"/>
              </a:rPr>
              <a:t>There is a limited amount of information you can include, and some things require some depth. If you can spread out the in-depth parts, it can give a </a:t>
            </a:r>
            <a:r>
              <a:rPr lang="en-US" b="1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fuller picture of you as a researcher!</a:t>
            </a:r>
            <a:endParaRPr lang="en-CA" b="1" dirty="0">
              <a:latin typeface="+mj-lt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BC34D0-1358-4B87-A9C7-E9C29ABC4018}"/>
              </a:ext>
            </a:extLst>
          </p:cNvPr>
          <p:cNvSpPr/>
          <p:nvPr/>
        </p:nvSpPr>
        <p:spPr>
          <a:xfrm>
            <a:off x="3852560" y="4904099"/>
            <a:ext cx="1597027" cy="87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chemeClr val="tx1"/>
                </a:solidFill>
                <a:latin typeface="+mj-lt"/>
              </a:rPr>
              <a:t>Applicant’s autobiographical statement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32773-9C53-4514-B608-1B5869259601}"/>
              </a:ext>
            </a:extLst>
          </p:cNvPr>
          <p:cNvSpPr/>
          <p:nvPr/>
        </p:nvSpPr>
        <p:spPr>
          <a:xfrm>
            <a:off x="7807494" y="3203954"/>
            <a:ext cx="2301111" cy="87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chemeClr val="tx1"/>
                </a:solidFill>
                <a:latin typeface="+mj-lt"/>
              </a:rPr>
              <a:t>Most significant contributions to research and development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BB6088-E244-4D73-B848-DCFA52B4B8CE}"/>
              </a:ext>
            </a:extLst>
          </p:cNvPr>
          <p:cNvSpPr/>
          <p:nvPr/>
        </p:nvSpPr>
        <p:spPr>
          <a:xfrm>
            <a:off x="5153745" y="2150407"/>
            <a:ext cx="1769166" cy="87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chemeClr val="tx1"/>
                </a:solidFill>
                <a:latin typeface="+mj-lt"/>
              </a:rPr>
              <a:t>Outline of proposed research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A9595B-25FC-44D2-9C79-0CD2D4F86D24}"/>
              </a:ext>
            </a:extLst>
          </p:cNvPr>
          <p:cNvSpPr/>
          <p:nvPr/>
        </p:nvSpPr>
        <p:spPr>
          <a:xfrm>
            <a:off x="2083395" y="3203953"/>
            <a:ext cx="1769166" cy="87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chemeClr val="tx1"/>
                </a:solidFill>
                <a:latin typeface="+mj-lt"/>
              </a:rPr>
              <a:t>Theses completed or in progress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F5396E-A66D-4D53-BCB8-826843E9595B}"/>
              </a:ext>
            </a:extLst>
          </p:cNvPr>
          <p:cNvSpPr/>
          <p:nvPr/>
        </p:nvSpPr>
        <p:spPr>
          <a:xfrm>
            <a:off x="6922911" y="4904099"/>
            <a:ext cx="1597027" cy="847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 </a:t>
            </a:r>
            <a:r>
              <a:rPr lang="en-CA" sz="1600" b="1" dirty="0">
                <a:solidFill>
                  <a:schemeClr val="tx1"/>
                </a:solidFill>
                <a:latin typeface="+mj-lt"/>
              </a:rPr>
              <a:t>Reports on the applicant</a:t>
            </a:r>
            <a:endParaRPr lang="en-CA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5C66CC-90C3-417D-A67C-4223D8A0C5DE}"/>
              </a:ext>
            </a:extLst>
          </p:cNvPr>
          <p:cNvCxnSpPr>
            <a:stCxn id="12" idx="1"/>
            <a:endCxn id="13" idx="0"/>
          </p:cNvCxnSpPr>
          <p:nvPr/>
        </p:nvCxnSpPr>
        <p:spPr>
          <a:xfrm flipH="1">
            <a:off x="2967978" y="2587729"/>
            <a:ext cx="2185767" cy="616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D8B460-2DCB-402D-8064-0E850189C889}"/>
              </a:ext>
            </a:extLst>
          </p:cNvPr>
          <p:cNvCxnSpPr>
            <a:cxnSpLocks/>
            <a:stCxn id="13" idx="2"/>
            <a:endCxn id="3" idx="1"/>
          </p:cNvCxnSpPr>
          <p:nvPr/>
        </p:nvCxnSpPr>
        <p:spPr>
          <a:xfrm>
            <a:off x="2967978" y="4078597"/>
            <a:ext cx="884582" cy="1262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54DA31-68D2-4767-9CF9-A89A75AAA799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 flipV="1">
            <a:off x="5449587" y="5327638"/>
            <a:ext cx="1473324" cy="13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6E2A6D-0DB7-4142-B20E-49F4EBEEC47A}"/>
              </a:ext>
            </a:extLst>
          </p:cNvPr>
          <p:cNvCxnSpPr>
            <a:cxnSpLocks/>
            <a:stCxn id="14" idx="3"/>
            <a:endCxn id="10" idx="2"/>
          </p:cNvCxnSpPr>
          <p:nvPr/>
        </p:nvCxnSpPr>
        <p:spPr>
          <a:xfrm flipV="1">
            <a:off x="8519938" y="4078598"/>
            <a:ext cx="438112" cy="1249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BF0FB1-BD48-43EB-963D-795BD8107ACD}"/>
              </a:ext>
            </a:extLst>
          </p:cNvPr>
          <p:cNvCxnSpPr>
            <a:cxnSpLocks/>
            <a:stCxn id="10" idx="0"/>
            <a:endCxn id="12" idx="3"/>
          </p:cNvCxnSpPr>
          <p:nvPr/>
        </p:nvCxnSpPr>
        <p:spPr>
          <a:xfrm flipH="1" flipV="1">
            <a:off x="6922911" y="2587729"/>
            <a:ext cx="2035139" cy="616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072A37-CFB8-454A-BA58-148AC3F44C6A}"/>
              </a:ext>
            </a:extLst>
          </p:cNvPr>
          <p:cNvCxnSpPr>
            <a:cxnSpLocks/>
            <a:stCxn id="10" idx="1"/>
            <a:endCxn id="13" idx="3"/>
          </p:cNvCxnSpPr>
          <p:nvPr/>
        </p:nvCxnSpPr>
        <p:spPr>
          <a:xfrm flipH="1" flipV="1">
            <a:off x="3852561" y="3641275"/>
            <a:ext cx="39549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0CB7B2-FA8D-4B3E-9F1C-F6DBC5D4DF65}"/>
              </a:ext>
            </a:extLst>
          </p:cNvPr>
          <p:cNvCxnSpPr>
            <a:cxnSpLocks/>
            <a:stCxn id="10" idx="1"/>
            <a:endCxn id="3" idx="0"/>
          </p:cNvCxnSpPr>
          <p:nvPr/>
        </p:nvCxnSpPr>
        <p:spPr>
          <a:xfrm flipH="1">
            <a:off x="4651074" y="3641276"/>
            <a:ext cx="3156420" cy="1262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73DFB92-1EC1-4303-9433-E54024092E20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>
            <a:off x="3852561" y="3641275"/>
            <a:ext cx="3868864" cy="1262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47A83FB-0B9C-4D54-804A-D3D1AA33A757}"/>
              </a:ext>
            </a:extLst>
          </p:cNvPr>
          <p:cNvCxnSpPr>
            <a:cxnSpLocks/>
            <a:stCxn id="12" idx="2"/>
            <a:endCxn id="3" idx="0"/>
          </p:cNvCxnSpPr>
          <p:nvPr/>
        </p:nvCxnSpPr>
        <p:spPr>
          <a:xfrm flipH="1">
            <a:off x="4651074" y="3025051"/>
            <a:ext cx="1387254" cy="1879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795D84-5A09-45D4-802F-27276B8D6821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6038328" y="3025051"/>
            <a:ext cx="1683097" cy="1879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16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10D9C-50B8-4517-8143-764320002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8238"/>
            <a:ext cx="10058400" cy="102133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502E84"/>
                </a:solidFill>
              </a:rPr>
              <a:t>Overview</a:t>
            </a:r>
            <a:endParaRPr lang="en-CA" sz="4400" b="1" dirty="0">
              <a:solidFill>
                <a:srgbClr val="502E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E8C34-EDED-4264-91EB-0A3C7F048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63805"/>
            <a:ext cx="10058400" cy="3187871"/>
          </a:xfrm>
        </p:spPr>
        <p:txBody>
          <a:bodyPr>
            <a:normAutofit lnSpcReduction="10000"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j-lt"/>
              </a:rPr>
              <a:t>1. What is the Tri-Council CGS D Program?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+mj-lt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j-lt"/>
              </a:rPr>
              <a:t>2. Who is eligible?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+mj-lt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j-lt"/>
              </a:rPr>
              <a:t>3. Which agency should you apply to?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+mj-lt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j-lt"/>
              </a:rPr>
              <a:t>4. Timeline and overview of the components of the application.</a:t>
            </a:r>
          </a:p>
          <a:p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22070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4D7EE95-5DDA-4148-AEDF-13EC06F3E538}"/>
              </a:ext>
            </a:extLst>
          </p:cNvPr>
          <p:cNvSpPr txBox="1"/>
          <p:nvPr/>
        </p:nvSpPr>
        <p:spPr>
          <a:xfrm>
            <a:off x="1484307" y="1654716"/>
            <a:ext cx="9334584" cy="1653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965" y="456925"/>
            <a:ext cx="5614017" cy="7231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solidFill>
                  <a:srgbClr val="502E84"/>
                </a:solidFill>
                <a:cs typeface="Arial" panose="020B0604020202020204" pitchFamily="34" charset="0"/>
              </a:rPr>
              <a:t>COVID-19 Related Issues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97CD54-FBBF-4648-99EF-7B5A66FF9EA4}"/>
              </a:ext>
            </a:extLst>
          </p:cNvPr>
          <p:cNvSpPr txBox="1"/>
          <p:nvPr/>
        </p:nvSpPr>
        <p:spPr>
          <a:xfrm>
            <a:off x="1414737" y="1654716"/>
            <a:ext cx="9473723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400" b="0" i="0" dirty="0">
              <a:effectLst/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sz="2000" b="0" i="0" u="sng" dirty="0">
                <a:effectLst/>
                <a:latin typeface="+mj-lt"/>
                <a:cs typeface="Arial" panose="020B0604020202020204" pitchFamily="34" charset="0"/>
              </a:rPr>
              <a:t>Reviewers must </a:t>
            </a:r>
            <a:r>
              <a:rPr lang="en-US" sz="2000" b="0" i="0" dirty="0">
                <a:effectLst/>
                <a:latin typeface="+mj-lt"/>
                <a:cs typeface="Arial" panose="020B0604020202020204" pitchFamily="34" charset="0"/>
              </a:rPr>
              <a:t>consider any special circumstances that have influenced the performance and/or productivity of the applicant including </a:t>
            </a:r>
            <a:r>
              <a:rPr lang="en-US" sz="2000" b="1" i="0" dirty="0">
                <a:effectLst/>
                <a:latin typeface="+mj-lt"/>
                <a:cs typeface="Arial" panose="020B0604020202020204" pitchFamily="34" charset="0"/>
              </a:rPr>
              <a:t>special circumstances related to COVID-19 </a:t>
            </a:r>
            <a:r>
              <a:rPr lang="en-US" sz="2000" b="0" i="0" dirty="0">
                <a:effectLst/>
                <a:latin typeface="+mj-lt"/>
                <a:cs typeface="Arial" panose="020B0604020202020204" pitchFamily="34" charset="0"/>
              </a:rPr>
              <a:t>that may have </a:t>
            </a:r>
            <a:r>
              <a:rPr lang="en-US" sz="2000" b="1" i="0" dirty="0">
                <a:effectLst/>
                <a:latin typeface="+mj-lt"/>
                <a:cs typeface="Arial" panose="020B0604020202020204" pitchFamily="34" charset="0"/>
              </a:rPr>
              <a:t>delayed or interrupted </a:t>
            </a:r>
            <a:r>
              <a:rPr lang="en-US" sz="2000" b="0" i="0" dirty="0">
                <a:effectLst/>
                <a:latin typeface="+mj-lt"/>
                <a:cs typeface="Arial" panose="020B0604020202020204" pitchFamily="34" charset="0"/>
              </a:rPr>
              <a:t>the applicant’s studies or research, or otherwise affected the performance on which the assessment for funding will be made. </a:t>
            </a:r>
            <a:br>
              <a:rPr lang="en-US" sz="2000" b="0" i="0" dirty="0">
                <a:effectLst/>
                <a:latin typeface="+mj-lt"/>
                <a:cs typeface="Arial" panose="020B0604020202020204" pitchFamily="34" charset="0"/>
              </a:rPr>
            </a:br>
            <a:br>
              <a:rPr lang="en-US" sz="2000" b="0" i="0" dirty="0">
                <a:effectLst/>
                <a:latin typeface="+mj-lt"/>
                <a:cs typeface="Arial" panose="020B0604020202020204" pitchFamily="34" charset="0"/>
              </a:rPr>
            </a:br>
            <a:r>
              <a:rPr lang="en-US" sz="2000" b="1" i="0" dirty="0">
                <a:effectLst/>
                <a:latin typeface="+mj-lt"/>
                <a:cs typeface="Arial" panose="020B0604020202020204" pitchFamily="34" charset="0"/>
              </a:rPr>
              <a:t>The description of special circumstances should include the following information as needed</a:t>
            </a:r>
            <a:r>
              <a:rPr lang="en-US" sz="2000" b="0" i="0" dirty="0">
                <a:effectLst/>
                <a:latin typeface="+mj-lt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2000" b="0" i="0" dirty="0">
              <a:effectLst/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+mj-lt"/>
                <a:cs typeface="Arial" panose="020B0604020202020204" pitchFamily="34" charset="0"/>
              </a:rPr>
              <a:t>1.  T</a:t>
            </a:r>
            <a:r>
              <a:rPr lang="en-US" sz="2000" b="0" i="0" dirty="0">
                <a:effectLst/>
                <a:latin typeface="+mj-lt"/>
                <a:cs typeface="Arial" panose="020B0604020202020204" pitchFamily="34" charset="0"/>
              </a:rPr>
              <a:t>he </a:t>
            </a:r>
            <a:r>
              <a:rPr lang="en-US" sz="2000" b="0" i="0" u="sng" dirty="0">
                <a:effectLst/>
                <a:latin typeface="+mj-lt"/>
                <a:cs typeface="Arial" panose="020B0604020202020204" pitchFamily="34" charset="0"/>
              </a:rPr>
              <a:t>duration of the delay/interruption </a:t>
            </a:r>
            <a:r>
              <a:rPr lang="en-US" sz="2000" b="0" i="0" dirty="0">
                <a:effectLst/>
                <a:latin typeface="+mj-lt"/>
                <a:cs typeface="Arial" panose="020B0604020202020204" pitchFamily="34" charset="0"/>
              </a:rPr>
              <a:t>and if applicable a percentage of reduction in workload;</a:t>
            </a:r>
          </a:p>
          <a:p>
            <a:pPr algn="just"/>
            <a:endParaRPr lang="en-US" sz="2000" b="0" i="0" dirty="0">
              <a:effectLst/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sz="2000" b="0" i="0" dirty="0">
                <a:effectLst/>
                <a:latin typeface="+mj-lt"/>
                <a:cs typeface="Arial" panose="020B0604020202020204" pitchFamily="34" charset="0"/>
              </a:rPr>
              <a:t>2. A clear </a:t>
            </a:r>
            <a:r>
              <a:rPr lang="en-US" sz="2000" b="0" i="0" u="sng" dirty="0">
                <a:effectLst/>
                <a:latin typeface="+mj-lt"/>
                <a:cs typeface="Arial" panose="020B0604020202020204" pitchFamily="34" charset="0"/>
              </a:rPr>
              <a:t>description of its impact</a:t>
            </a:r>
            <a:r>
              <a:rPr lang="en-US" sz="2000" b="0" i="0" dirty="0">
                <a:effectLst/>
                <a:latin typeface="+mj-lt"/>
                <a:cs typeface="Arial" panose="020B0604020202020204" pitchFamily="34" charset="0"/>
              </a:rPr>
              <a:t>, including if relevant, the type of research contribution impacted (e.g. publications, data collection, presentations)</a:t>
            </a:r>
          </a:p>
          <a:p>
            <a:endParaRPr lang="en-CA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A38ED-1EBD-44E9-9095-E75092272196}"/>
              </a:ext>
            </a:extLst>
          </p:cNvPr>
          <p:cNvSpPr txBox="1"/>
          <p:nvPr/>
        </p:nvSpPr>
        <p:spPr>
          <a:xfrm>
            <a:off x="1484307" y="1080039"/>
            <a:ext cx="9334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effectLst/>
                <a:latin typeface="+mj-lt"/>
                <a:cs typeface="Arial" panose="020B0604020202020204" pitchFamily="34" charset="0"/>
              </a:rPr>
              <a:t>Interruptions and delays in your studies may be considered in determining eligibility if information on the interruptions and delays is provided in the specific section of your Academic CCV.</a:t>
            </a:r>
          </a:p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918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3000" y="540719"/>
            <a:ext cx="4448353" cy="723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0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Additional Information</a:t>
            </a:r>
            <a:endParaRPr lang="en-US" sz="3600" dirty="0">
              <a:solidFill>
                <a:srgbClr val="502E84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49C38-9641-4AFE-A80A-A1764DBE44C0}"/>
              </a:ext>
            </a:extLst>
          </p:cNvPr>
          <p:cNvSpPr txBox="1"/>
          <p:nvPr/>
        </p:nvSpPr>
        <p:spPr>
          <a:xfrm>
            <a:off x="1134319" y="1903996"/>
            <a:ext cx="409298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CA" sz="2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 Neuroscience program asks that anyone applying for Tri-Council Doctoral funding complete the program award information sheet </a:t>
            </a:r>
            <a:r>
              <a:rPr lang="en-CA" sz="2200" b="1" u="sng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no later than October 1st</a:t>
            </a:r>
            <a:r>
              <a:rPr lang="en-CA" sz="2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</a:p>
          <a:p>
            <a:pPr algn="just"/>
            <a:endParaRPr lang="en-CA" sz="220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CA" sz="2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Link to Awards Information Sheet </a:t>
            </a:r>
            <a:r>
              <a:rPr lang="en-CA" sz="2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here.</a:t>
            </a:r>
            <a:endParaRPr lang="en-CA" sz="22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FE8AA5-B553-4488-ACE4-4F20207330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41" r="516" b="3632"/>
          <a:stretch/>
        </p:blipFill>
        <p:spPr>
          <a:xfrm>
            <a:off x="5552583" y="1903996"/>
            <a:ext cx="5505098" cy="305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89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862" y="290830"/>
            <a:ext cx="4448353" cy="723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0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Contact Information </a:t>
            </a:r>
            <a:endParaRPr lang="en-US" sz="3600" dirty="0">
              <a:solidFill>
                <a:srgbClr val="502E84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49C38-9641-4AFE-A80A-A1764DBE44C0}"/>
              </a:ext>
            </a:extLst>
          </p:cNvPr>
          <p:cNvSpPr txBox="1"/>
          <p:nvPr/>
        </p:nvSpPr>
        <p:spPr>
          <a:xfrm>
            <a:off x="743802" y="1027192"/>
            <a:ext cx="10581006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Neuroscience Administration </a:t>
            </a:r>
          </a:p>
          <a:p>
            <a:r>
              <a:rPr lang="en-C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susan.simpson@schulich.uwo.ca</a:t>
            </a:r>
            <a:br>
              <a:rPr lang="en-CA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C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Contact me</a:t>
            </a:r>
            <a:r>
              <a:rPr lang="en-C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C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konuska@uwo.ca</a:t>
            </a:r>
            <a:r>
              <a:rPr lang="en-C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Sarah: </a:t>
            </a:r>
            <a:r>
              <a:rPr lang="en-CA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skearsle@uwo.ca</a:t>
            </a:r>
            <a:r>
              <a:rPr lang="en-C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CIHR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i="0" u="sng" dirty="0">
                <a:solidFill>
                  <a:srgbClr val="7834B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support-soutien@cihr-irsc.gc.ca</a:t>
            </a:r>
            <a:endParaRPr lang="en-US" sz="1600" b="0" i="0" u="sng" dirty="0">
              <a:solidFill>
                <a:srgbClr val="7834B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NSERC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i="0" u="sng" dirty="0">
                <a:solidFill>
                  <a:srgbClr val="7834B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schol@nserc-crsng.gc.ca</a:t>
            </a:r>
            <a:endParaRPr lang="en-US" sz="1600" b="0" i="0" u="sng" dirty="0">
              <a:solidFill>
                <a:srgbClr val="7834B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SSHRC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i="0" u="sng" dirty="0">
                <a:solidFill>
                  <a:srgbClr val="7834B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fellowships@sshrc-crsh.gc.ca</a:t>
            </a:r>
            <a:endParaRPr lang="en-US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0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4D7EE95-5DDA-4148-AEDF-13EC06F3E538}"/>
              </a:ext>
            </a:extLst>
          </p:cNvPr>
          <p:cNvSpPr txBox="1"/>
          <p:nvPr/>
        </p:nvSpPr>
        <p:spPr>
          <a:xfrm>
            <a:off x="1428708" y="1848069"/>
            <a:ext cx="9334584" cy="4323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Canada 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Scholarships – </a:t>
            </a:r>
            <a: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Doctoral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(CGS D) program is a federal program of scholarships awarded through national competitions by the granting agencies: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   Th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Canadian Institutes of Health Research (</a:t>
            </a:r>
            <a: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CIHR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   T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Natural Sciences and Engineering Research 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Council 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Canada 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(</a:t>
            </a:r>
            <a: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NSERC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3.    The 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 Science and Humanities Research Council (</a:t>
            </a:r>
            <a: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SSHRC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 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Canada’s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three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federal granting agencies have harmonized the Doctoral (CGS-D) Program which involves a new common CGS-D webpage, a harmonized timeline, and evaluation criteria. ​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4" y="958282"/>
            <a:ext cx="8904012" cy="15240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The Canada Graduate Scholarships – Doctoral Program </a:t>
            </a:r>
            <a:endParaRPr lang="en-US" sz="3200" b="1" dirty="0">
              <a:solidFill>
                <a:srgbClr val="502E84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EB1503-D99F-4E8D-8F65-F2429B1DE5A5}"/>
              </a:ext>
            </a:extLst>
          </p:cNvPr>
          <p:cNvSpPr/>
          <p:nvPr/>
        </p:nvSpPr>
        <p:spPr>
          <a:xfrm>
            <a:off x="1351753" y="2881423"/>
            <a:ext cx="9411539" cy="1201479"/>
          </a:xfrm>
          <a:prstGeom prst="rect">
            <a:avLst/>
          </a:prstGeom>
          <a:noFill/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307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4D7EE95-5DDA-4148-AEDF-13EC06F3E538}"/>
              </a:ext>
            </a:extLst>
          </p:cNvPr>
          <p:cNvSpPr txBox="1"/>
          <p:nvPr/>
        </p:nvSpPr>
        <p:spPr>
          <a:xfrm>
            <a:off x="851337" y="1755453"/>
            <a:ext cx="11750566" cy="3110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300" b="1" i="0" dirty="0">
                <a:solidFill>
                  <a:srgbClr val="444444"/>
                </a:solidFill>
                <a:effectLst/>
                <a:latin typeface="+mj-lt"/>
                <a:cs typeface="Arial" panose="020B0604020202020204" pitchFamily="34" charset="0"/>
              </a:rPr>
              <a:t>1) Alexander Graham Bell Canada Graduate Scholarships-Doctoral (CGS-D) Program</a:t>
            </a:r>
            <a:r>
              <a:rPr lang="en-US" sz="2300" b="0" i="0" dirty="0">
                <a:solidFill>
                  <a:srgbClr val="444444"/>
                </a:solidFill>
                <a:effectLst/>
                <a:latin typeface="+mj-lt"/>
                <a:cs typeface="Arial" panose="020B0604020202020204" pitchFamily="34" charset="0"/>
              </a:rPr>
              <a:t> </a:t>
            </a:r>
            <a:endParaRPr lang="en-US" sz="2300" dirty="0">
              <a:solidFill>
                <a:srgbClr val="444444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300" b="1" i="0" dirty="0">
                <a:solidFill>
                  <a:srgbClr val="444444"/>
                </a:solidFill>
                <a:effectLst/>
                <a:latin typeface="+mj-lt"/>
                <a:cs typeface="Arial" panose="020B0604020202020204" pitchFamily="34" charset="0"/>
              </a:rPr>
              <a:t>2) NSERC Postgraduate Scholarships-Doctoral (PGS-D) Program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b="1" i="0" dirty="0">
                <a:solidFill>
                  <a:srgbClr val="444444"/>
                </a:solidFill>
                <a:effectLst/>
                <a:latin typeface="+mj-lt"/>
                <a:cs typeface="Arial" panose="020B0604020202020204" pitchFamily="34" charset="0"/>
              </a:rPr>
              <a:t>    *</a:t>
            </a:r>
            <a:r>
              <a:rPr lang="en-US" sz="2000" i="0" dirty="0">
                <a:solidFill>
                  <a:srgbClr val="444444"/>
                </a:solidFill>
                <a:effectLst/>
                <a:latin typeface="+mj-lt"/>
                <a:cs typeface="Arial" panose="020B0604020202020204" pitchFamily="34" charset="0"/>
              </a:rPr>
              <a:t>These fall under the same scholarship process</a:t>
            </a:r>
            <a:br>
              <a:rPr lang="en-US" sz="2000" b="1" i="0" dirty="0">
                <a:solidFill>
                  <a:srgbClr val="444444"/>
                </a:solidFill>
                <a:effectLst/>
                <a:latin typeface="+mj-lt"/>
                <a:cs typeface="Arial" panose="020B0604020202020204" pitchFamily="34" charset="0"/>
              </a:rPr>
            </a:br>
            <a:endParaRPr lang="en-US" sz="2000" b="1" i="0" dirty="0">
              <a:solidFill>
                <a:srgbClr val="444444"/>
              </a:solidFill>
              <a:effectLst/>
              <a:latin typeface="+mj-lt"/>
              <a:cs typeface="Arial" panose="020B0604020202020204" pitchFamily="34" charset="0"/>
            </a:endParaRPr>
          </a:p>
          <a:p>
            <a:r>
              <a:rPr lang="en-US" sz="2000" b="0" i="0" dirty="0">
                <a:solidFill>
                  <a:srgbClr val="444444"/>
                </a:solidFill>
                <a:effectLst/>
                <a:latin typeface="+mj-lt"/>
                <a:cs typeface="Arial" panose="020B0604020202020204" pitchFamily="34" charset="0"/>
              </a:rPr>
              <a:t>                                                       </a:t>
            </a:r>
            <a:r>
              <a:rPr lang="en-US" sz="2000" b="1" i="0" dirty="0">
                <a:solidFill>
                  <a:srgbClr val="444444"/>
                </a:solidFill>
                <a:effectLst/>
                <a:latin typeface="+mj-lt"/>
                <a:cs typeface="Arial" panose="020B0604020202020204" pitchFamily="34" charset="0"/>
              </a:rPr>
              <a:t>CGS-D: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+mj-lt"/>
                <a:cs typeface="Arial" panose="020B0604020202020204" pitchFamily="34" charset="0"/>
              </a:rPr>
              <a:t> $35,000 per year for </a:t>
            </a:r>
            <a:r>
              <a:rPr lang="en-US" sz="2000" dirty="0">
                <a:solidFill>
                  <a:srgbClr val="444444"/>
                </a:solidFill>
                <a:latin typeface="+mj-lt"/>
                <a:cs typeface="Arial" panose="020B0604020202020204" pitchFamily="34" charset="0"/>
              </a:rPr>
              <a:t>2 or 3 years</a:t>
            </a:r>
          </a:p>
          <a:p>
            <a:pPr algn="ctr"/>
            <a:endParaRPr lang="en-US" sz="2000" b="0" i="0" dirty="0">
              <a:solidFill>
                <a:srgbClr val="444444"/>
              </a:solidFill>
              <a:effectLst/>
              <a:latin typeface="+mj-lt"/>
              <a:cs typeface="Arial" panose="020B0604020202020204" pitchFamily="34" charset="0"/>
            </a:endParaRPr>
          </a:p>
          <a:p>
            <a:r>
              <a:rPr lang="en-US" sz="2000" b="0" i="0" dirty="0">
                <a:solidFill>
                  <a:srgbClr val="444444"/>
                </a:solidFill>
                <a:effectLst/>
                <a:latin typeface="+mj-lt"/>
                <a:cs typeface="Arial" panose="020B0604020202020204" pitchFamily="34" charset="0"/>
              </a:rPr>
              <a:t>                                                       </a:t>
            </a:r>
            <a:r>
              <a:rPr lang="en-US" sz="2000" b="1" i="0" dirty="0">
                <a:solidFill>
                  <a:srgbClr val="444444"/>
                </a:solidFill>
                <a:effectLst/>
                <a:latin typeface="+mj-lt"/>
                <a:cs typeface="Arial" panose="020B0604020202020204" pitchFamily="34" charset="0"/>
              </a:rPr>
              <a:t>PGS-D: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+mj-lt"/>
                <a:cs typeface="Arial" panose="020B0604020202020204" pitchFamily="34" charset="0"/>
              </a:rPr>
              <a:t> $21,000 per year for 2 or 3 years</a:t>
            </a:r>
          </a:p>
          <a:p>
            <a:pPr algn="l"/>
            <a:endParaRPr lang="en-US" sz="1700" b="1" dirty="0">
              <a:solidFill>
                <a:schemeClr val="tx1">
                  <a:alpha val="7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731" y="911772"/>
            <a:ext cx="4448353" cy="7231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NSERC</a:t>
            </a:r>
            <a:endParaRPr lang="en-US" sz="3600" b="1" dirty="0">
              <a:solidFill>
                <a:srgbClr val="502E84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E8FF55-B84C-4400-8BFA-79BA7C928426}"/>
              </a:ext>
            </a:extLst>
          </p:cNvPr>
          <p:cNvSpPr txBox="1"/>
          <p:nvPr/>
        </p:nvSpPr>
        <p:spPr>
          <a:xfrm>
            <a:off x="3553964" y="4751653"/>
            <a:ext cx="4845758" cy="179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1700" b="1" dirty="0">
                <a:solidFill>
                  <a:schemeClr val="tx1">
                    <a:alpha val="70000"/>
                  </a:schemeClr>
                </a:solidFill>
                <a:latin typeface="+mj-lt"/>
                <a:cs typeface="Arial" panose="020B0604020202020204" pitchFamily="34" charset="0"/>
              </a:rPr>
              <a:t>Western NSERC Funding Quota: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1700" b="1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                      2019                               2018</a:t>
            </a:r>
            <a:br>
              <a:rPr lang="en-US" sz="2000" dirty="0">
                <a:solidFill>
                  <a:schemeClr val="tx1">
                    <a:alpha val="7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alpha val="70000"/>
                  </a:schemeClr>
                </a:solidFill>
                <a:latin typeface="+mj-lt"/>
                <a:cs typeface="Arial" panose="020B0604020202020204" pitchFamily="34" charset="0"/>
              </a:rPr>
              <a:t>                 </a:t>
            </a:r>
            <a:r>
              <a:rPr lang="en-US" dirty="0">
                <a:solidFill>
                  <a:schemeClr val="tx1">
                    <a:alpha val="70000"/>
                  </a:schemeClr>
                </a:solidFill>
                <a:latin typeface="+mj-lt"/>
                <a:cs typeface="Arial" panose="020B0604020202020204" pitchFamily="34" charset="0"/>
              </a:rPr>
              <a:t>17 PGS-D			   19 PGS-D</a:t>
            </a:r>
            <a:br>
              <a:rPr lang="en-US" dirty="0">
                <a:solidFill>
                  <a:schemeClr val="tx1">
                    <a:alpha val="7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>
                    <a:alpha val="70000"/>
                  </a:schemeClr>
                </a:solidFill>
                <a:latin typeface="+mj-lt"/>
                <a:cs typeface="Arial" panose="020B0604020202020204" pitchFamily="34" charset="0"/>
              </a:rPr>
              <a:t>                  12 CGS-D                     18 CGS-D</a:t>
            </a:r>
            <a:endParaRPr lang="en-US" sz="1700" b="1" dirty="0">
              <a:solidFill>
                <a:srgbClr val="502E84"/>
              </a:solidFill>
              <a:latin typeface="+mj-lt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78F416-AA40-4464-B8A4-6F41E0B06664}"/>
              </a:ext>
            </a:extLst>
          </p:cNvPr>
          <p:cNvSpPr/>
          <p:nvPr/>
        </p:nvSpPr>
        <p:spPr>
          <a:xfrm>
            <a:off x="1058316" y="772687"/>
            <a:ext cx="2743200" cy="63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</a:t>
            </a:r>
            <a:r>
              <a:rPr lang="en-US" dirty="0"/>
              <a:t> </a:t>
            </a:r>
            <a:r>
              <a:rPr lang="en-US" b="1" dirty="0">
                <a:solidFill>
                  <a:srgbClr val="502E84"/>
                </a:solidFill>
              </a:rPr>
              <a:t>non-clinical </a:t>
            </a:r>
            <a:r>
              <a:rPr lang="en-US" dirty="0">
                <a:solidFill>
                  <a:schemeClr val="tx1"/>
                </a:solidFill>
              </a:rPr>
              <a:t>research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786" y="957324"/>
            <a:ext cx="4317725" cy="7231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CIHR</a:t>
            </a:r>
            <a:endParaRPr lang="en-US" sz="3600" b="1" dirty="0">
              <a:solidFill>
                <a:srgbClr val="502E84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019CA9-7B51-427F-9A29-49D7C023A4C7}"/>
              </a:ext>
            </a:extLst>
          </p:cNvPr>
          <p:cNvSpPr txBox="1"/>
          <p:nvPr/>
        </p:nvSpPr>
        <p:spPr>
          <a:xfrm>
            <a:off x="1177158" y="1784738"/>
            <a:ext cx="10491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444444"/>
                </a:solidFill>
                <a:effectLst/>
                <a:latin typeface="+mj-lt"/>
                <a:cs typeface="Arial" panose="020B0604020202020204" pitchFamily="34" charset="0"/>
              </a:rPr>
              <a:t>Frederick Banting &amp; Charles Best Canada Graduate Scholarships-Doctoral Awards (CGS-D) Program</a:t>
            </a:r>
            <a:endParaRPr lang="en-US" sz="2000" b="0" i="0" dirty="0">
              <a:solidFill>
                <a:srgbClr val="444444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37517-1FA3-4CF3-9125-839A5D563AE3}"/>
              </a:ext>
            </a:extLst>
          </p:cNvPr>
          <p:cNvSpPr txBox="1"/>
          <p:nvPr/>
        </p:nvSpPr>
        <p:spPr>
          <a:xfrm>
            <a:off x="975360" y="2933450"/>
            <a:ext cx="82940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444444"/>
                </a:solidFill>
                <a:effectLst/>
                <a:latin typeface="+mj-lt"/>
                <a:cs typeface="Arial" panose="020B0604020202020204" pitchFamily="34" charset="0"/>
              </a:rPr>
              <a:t>							</a:t>
            </a:r>
            <a:r>
              <a:rPr lang="en-US" sz="2000" b="1" i="0" dirty="0">
                <a:solidFill>
                  <a:srgbClr val="444444"/>
                </a:solidFill>
                <a:effectLst/>
                <a:latin typeface="+mj-lt"/>
                <a:cs typeface="Arial" panose="020B0604020202020204" pitchFamily="34" charset="0"/>
              </a:rPr>
              <a:t>CGSD: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+mj-lt"/>
                <a:cs typeface="Arial" panose="020B0604020202020204" pitchFamily="34" charset="0"/>
              </a:rPr>
              <a:t> $35,000 per year for 36 months</a:t>
            </a:r>
          </a:p>
          <a:p>
            <a:endParaRPr lang="en-US" sz="2000" dirty="0">
              <a:solidFill>
                <a:srgbClr val="444444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444444"/>
                </a:solidFill>
                <a:latin typeface="+mj-lt"/>
                <a:cs typeface="Arial" panose="020B0604020202020204" pitchFamily="34" charset="0"/>
              </a:rPr>
              <a:t>				Western CIHR Funding Quota:</a:t>
            </a:r>
          </a:p>
          <a:p>
            <a:pPr lvl="8"/>
            <a:r>
              <a:rPr lang="en-US" sz="2000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		2020 </a:t>
            </a:r>
          </a:p>
          <a:p>
            <a:pPr lvl="8"/>
            <a:r>
              <a:rPr lang="en-US" sz="2000" dirty="0">
                <a:solidFill>
                  <a:srgbClr val="444444"/>
                </a:solidFill>
                <a:latin typeface="+mj-lt"/>
                <a:cs typeface="Arial" panose="020B0604020202020204" pitchFamily="34" charset="0"/>
              </a:rPr>
              <a:t>		13 CGS-D</a:t>
            </a:r>
            <a:endParaRPr lang="en-CA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115790-7A93-4916-8C23-E825CA3C10E5}"/>
              </a:ext>
            </a:extLst>
          </p:cNvPr>
          <p:cNvSpPr/>
          <p:nvPr/>
        </p:nvSpPr>
        <p:spPr>
          <a:xfrm>
            <a:off x="1177158" y="814137"/>
            <a:ext cx="2743200" cy="63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</a:t>
            </a:r>
            <a:r>
              <a:rPr lang="en-US" dirty="0"/>
              <a:t> </a:t>
            </a:r>
            <a:r>
              <a:rPr lang="en-US" b="1" dirty="0">
                <a:solidFill>
                  <a:srgbClr val="502E84"/>
                </a:solidFill>
              </a:rPr>
              <a:t>clinical </a:t>
            </a:r>
            <a:r>
              <a:rPr lang="en-US" dirty="0">
                <a:solidFill>
                  <a:schemeClr val="tx1"/>
                </a:solidFill>
              </a:rPr>
              <a:t>research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F4876C19-77F1-47E1-ADEE-0EC6307634A4}"/>
              </a:ext>
            </a:extLst>
          </p:cNvPr>
          <p:cNvSpPr/>
          <p:nvPr/>
        </p:nvSpPr>
        <p:spPr>
          <a:xfrm>
            <a:off x="8356923" y="2831625"/>
            <a:ext cx="277792" cy="65640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587021-B239-45BC-B96C-2B2311A22911}"/>
              </a:ext>
            </a:extLst>
          </p:cNvPr>
          <p:cNvSpPr txBox="1"/>
          <p:nvPr/>
        </p:nvSpPr>
        <p:spPr>
          <a:xfrm>
            <a:off x="8785012" y="2646959"/>
            <a:ext cx="243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$5000 “Academic” Fund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7DD760-0FAE-419D-A2A1-5838AA9F5B00}"/>
              </a:ext>
            </a:extLst>
          </p:cNvPr>
          <p:cNvSpPr txBox="1"/>
          <p:nvPr/>
        </p:nvSpPr>
        <p:spPr>
          <a:xfrm>
            <a:off x="8785012" y="3303361"/>
            <a:ext cx="2065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$30 000 Scholarship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1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191" y="533303"/>
            <a:ext cx="4448353" cy="723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i="0" dirty="0">
                <a:solidFill>
                  <a:srgbClr val="502E84"/>
                </a:solidFill>
                <a:effectLst/>
              </a:rPr>
              <a:t>Applicant Eligibility  </a:t>
            </a:r>
            <a:endParaRPr lang="en-US" sz="3600" b="1" dirty="0">
              <a:solidFill>
                <a:srgbClr val="502E8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49C38-9641-4AFE-A80A-A1764DBE44C0}"/>
              </a:ext>
            </a:extLst>
          </p:cNvPr>
          <p:cNvSpPr txBox="1"/>
          <p:nvPr/>
        </p:nvSpPr>
        <p:spPr>
          <a:xfrm>
            <a:off x="219918" y="1256489"/>
            <a:ext cx="11840901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applicant must:</a:t>
            </a:r>
          </a:p>
          <a:p>
            <a:endPara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1) Be a </a:t>
            </a:r>
            <a:r>
              <a:rPr lang="en-US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Canadian citizen 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or a </a:t>
            </a:r>
            <a:r>
              <a:rPr lang="en-US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permanent resident of Canada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as of the application deadline date</a:t>
            </a:r>
          </a:p>
          <a:p>
            <a:b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2) Have completed </a:t>
            </a:r>
            <a:r>
              <a:rPr lang="en-US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no more than 24 months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of full-time study in their doctoral program by December 31 of the calendar year of application </a:t>
            </a:r>
            <a:r>
              <a:rPr lang="en-US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if previously enrolled in a master’s program.</a:t>
            </a:r>
          </a:p>
          <a:p>
            <a:endParaRPr lang="en-US" u="sng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3) Have completed </a:t>
            </a:r>
            <a:r>
              <a:rPr lang="en-US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no more than 36 months 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of full-time study in their doctoral program by December 31 of the calendar year of application </a:t>
            </a:r>
            <a:r>
              <a:rPr lang="en-US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if enrolled in a joint program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for example, MD/PhD, MA/PhD applicants who fall into this category have access to the 36-month window whether or not they were previously enrolled in a master’s program.</a:t>
            </a:r>
          </a:p>
          <a:p>
            <a:endPara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4) Have completed </a:t>
            </a:r>
            <a:r>
              <a:rPr lang="en-US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no more than 36 months 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of full-time study in their doctoral program by December 31 of the calendar year of application </a:t>
            </a:r>
            <a:r>
              <a:rPr lang="en-US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if enrolled directly from a bachelor’s to a PhD program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(with no time spent in a master’s program)</a:t>
            </a:r>
            <a:b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direct-entry applicants must be enrolled in their doctoral program at the time of application</a:t>
            </a:r>
          </a:p>
          <a:p>
            <a:endParaRPr lang="en-US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If you were registered in </a:t>
            </a:r>
            <a:r>
              <a:rPr lang="en-US" b="1" i="0" dirty="0">
                <a:solidFill>
                  <a:srgbClr val="333333"/>
                </a:solidFill>
                <a:effectLst/>
                <a:latin typeface="+mj-lt"/>
              </a:rPr>
              <a:t>a master’s program and subsequently transferred to a doctoral program 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(fast-track/roll-over), the months of study completed are </a:t>
            </a:r>
            <a:r>
              <a:rPr lang="en-US" b="0" i="0" u="sng" dirty="0">
                <a:solidFill>
                  <a:srgbClr val="333333"/>
                </a:solidFill>
                <a:effectLst/>
                <a:latin typeface="+mj-lt"/>
              </a:rPr>
              <a:t>calculated starting from the date on which you transferred into the doctoral program.</a:t>
            </a:r>
            <a:br>
              <a:rPr lang="en-US" sz="1600" u="sng" dirty="0"/>
            </a:br>
            <a:endParaRPr lang="en-CA" sz="1600" u="sng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68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4D7EE95-5DDA-4148-AEDF-13EC06F3E538}"/>
              </a:ext>
            </a:extLst>
          </p:cNvPr>
          <p:cNvSpPr txBox="1"/>
          <p:nvPr/>
        </p:nvSpPr>
        <p:spPr>
          <a:xfrm>
            <a:off x="1350336" y="1945540"/>
            <a:ext cx="9622464" cy="3504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1.    </a:t>
            </a:r>
            <a:r>
              <a:rPr lang="en-US" sz="2000" b="1" dirty="0"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Talk to your supervisor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about which agency your research project/ proposal would be the  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        best fit for (especially if your research includes both clinical and non-clinical work!)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2.   Check to see which funding agency your supervisor is typically funded under.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Check out the eligibility guidelines in more detail at:  </a:t>
            </a:r>
            <a:r>
              <a:rPr lang="en-US" sz="2000" dirty="0">
                <a:latin typeface="+mj-lt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http://science.gc.ca/eic/site/063.nsf/eng/h_FEE7261A.html?OpenDocument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23" y="866354"/>
            <a:ext cx="10676153" cy="7620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dirty="0">
                <a:solidFill>
                  <a:srgbClr val="502E84"/>
                </a:solidFill>
                <a:cs typeface="Arial" panose="020B0604020202020204" pitchFamily="34" charset="0"/>
              </a:rPr>
              <a:t>Determining Which Funding Agency is Right for You</a:t>
            </a:r>
          </a:p>
        </p:txBody>
      </p:sp>
    </p:spTree>
    <p:extLst>
      <p:ext uri="{BB962C8B-B14F-4D97-AF65-F5344CB8AC3E}">
        <p14:creationId xmlns:p14="http://schemas.microsoft.com/office/powerpoint/2010/main" val="206456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4D7EE95-5DDA-4148-AEDF-13EC06F3E538}"/>
              </a:ext>
            </a:extLst>
          </p:cNvPr>
          <p:cNvSpPr txBox="1"/>
          <p:nvPr/>
        </p:nvSpPr>
        <p:spPr>
          <a:xfrm>
            <a:off x="743802" y="1675035"/>
            <a:ext cx="10075089" cy="480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en-US" sz="2000" b="0" i="0" dirty="0">
              <a:solidFill>
                <a:schemeClr val="tx1">
                  <a:alpha val="70000"/>
                </a:schemeClr>
              </a:solidFill>
              <a:effectLst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467" y="289028"/>
            <a:ext cx="4448353" cy="7231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Application Process</a:t>
            </a:r>
            <a:endParaRPr lang="en-US" sz="3600" b="1" dirty="0">
              <a:solidFill>
                <a:srgbClr val="502E84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FFAADD-4C1B-4687-B086-A30DB14E838B}"/>
              </a:ext>
            </a:extLst>
          </p:cNvPr>
          <p:cNvSpPr txBox="1"/>
          <p:nvPr/>
        </p:nvSpPr>
        <p:spPr>
          <a:xfrm>
            <a:off x="1130241" y="861758"/>
            <a:ext cx="10425608" cy="1918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b="1" i="0" dirty="0">
                <a:effectLst/>
                <a:latin typeface="+mj-lt"/>
                <a:cs typeface="Arial" panose="020B0604020202020204" pitchFamily="34" charset="0"/>
              </a:rPr>
              <a:t>                               Online application submitted through Western University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i="0" dirty="0">
                <a:effectLst/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Deadline:</a:t>
            </a:r>
            <a:r>
              <a:rPr lang="en-US" sz="2000" i="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i="0" dirty="0">
                <a:solidFill>
                  <a:srgbClr val="502E84"/>
                </a:solidFill>
                <a:effectLst/>
                <a:latin typeface="+mj-lt"/>
                <a:cs typeface="Arial" panose="020B0604020202020204" pitchFamily="34" charset="0"/>
              </a:rPr>
              <a:t>Friday September 24, 2021 (</a:t>
            </a:r>
            <a:r>
              <a:rPr lang="en-US" sz="2000" b="1" i="0" u="sng" dirty="0">
                <a:solidFill>
                  <a:srgbClr val="502E84"/>
                </a:solidFill>
                <a:effectLst/>
                <a:latin typeface="+mj-lt"/>
                <a:cs typeface="Arial" panose="020B0604020202020204" pitchFamily="34" charset="0"/>
              </a:rPr>
              <a:t>8:00 p.m. EDT</a:t>
            </a:r>
            <a:r>
              <a:rPr lang="en-US" sz="2000" b="1" i="0" dirty="0">
                <a:solidFill>
                  <a:srgbClr val="502E84"/>
                </a:solidFill>
                <a:effectLst/>
                <a:latin typeface="+mj-lt"/>
                <a:cs typeface="Arial" panose="020B0604020202020204" pitchFamily="34" charset="0"/>
              </a:rPr>
              <a:t>) </a:t>
            </a:r>
            <a:br>
              <a:rPr lang="en-US" sz="1600" i="0" dirty="0">
                <a:effectLst/>
                <a:latin typeface="+mj-lt"/>
                <a:cs typeface="Arial" panose="020B0604020202020204" pitchFamily="34" charset="0"/>
              </a:rPr>
            </a:br>
            <a:br>
              <a:rPr lang="en-US" sz="2000" i="0" dirty="0">
                <a:effectLst/>
                <a:latin typeface="+mj-lt"/>
                <a:cs typeface="Arial" panose="020B0604020202020204" pitchFamily="34" charset="0"/>
              </a:rPr>
            </a:br>
            <a:br>
              <a:rPr lang="en-US" sz="2000" dirty="0">
                <a:latin typeface="+mj-lt"/>
                <a:cs typeface="Arial" panose="020B0604020202020204" pitchFamily="34" charset="0"/>
              </a:rPr>
            </a:br>
            <a:endParaRPr lang="en-US" sz="2000" b="1" i="0" dirty="0">
              <a:solidFill>
                <a:srgbClr val="502E84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A80A09-C0A5-4331-AD7B-C882A215680B}"/>
              </a:ext>
            </a:extLst>
          </p:cNvPr>
          <p:cNvSpPr txBox="1"/>
          <p:nvPr/>
        </p:nvSpPr>
        <p:spPr>
          <a:xfrm>
            <a:off x="1130241" y="3626362"/>
            <a:ext cx="1060810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br>
              <a:rPr lang="en-US" sz="2000" dirty="0">
                <a:latin typeface="+mj-lt"/>
                <a:cs typeface="Arial" panose="020B0604020202020204" pitchFamily="34" charset="0"/>
              </a:rPr>
            </a:br>
            <a:r>
              <a:rPr lang="en-US" sz="2000" dirty="0">
                <a:latin typeface="+mj-lt"/>
                <a:cs typeface="Arial" panose="020B0604020202020204" pitchFamily="34" charset="0"/>
              </a:rPr>
              <a:t>1) </a:t>
            </a:r>
            <a:r>
              <a:rPr lang="en-US" sz="2000" i="0" dirty="0">
                <a:effectLst/>
                <a:latin typeface="+mj-lt"/>
                <a:cs typeface="Arial" panose="020B0604020202020204" pitchFamily="34" charset="0"/>
              </a:rPr>
              <a:t>Western will review all applications received, rank them and submit the recommended applications to the agencies by </a:t>
            </a:r>
            <a:r>
              <a:rPr lang="en-US" sz="2000" b="1" i="0" dirty="0">
                <a:solidFill>
                  <a:srgbClr val="502E84"/>
                </a:solidFill>
                <a:effectLst/>
                <a:latin typeface="+mj-lt"/>
                <a:cs typeface="Arial" panose="020B0604020202020204" pitchFamily="34" charset="0"/>
              </a:rPr>
              <a:t>November 21</a:t>
            </a:r>
            <a:r>
              <a:rPr lang="en-US" sz="2000" b="1" i="0" baseline="30000" dirty="0">
                <a:solidFill>
                  <a:srgbClr val="502E84"/>
                </a:solidFill>
                <a:effectLst/>
                <a:latin typeface="+mj-lt"/>
                <a:cs typeface="Arial" panose="020B0604020202020204" pitchFamily="34" charset="0"/>
              </a:rPr>
              <a:t>st</a:t>
            </a:r>
            <a:endParaRPr lang="en-US" sz="2000" b="1" dirty="0">
              <a:solidFill>
                <a:srgbClr val="502E84"/>
              </a:solidFill>
              <a:latin typeface="+mj-lt"/>
              <a:cs typeface="Arial" panose="020B0604020202020204" pitchFamily="34" charset="0"/>
            </a:endParaRPr>
          </a:p>
          <a:p>
            <a:pPr indent="-2286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2) Online d</a:t>
            </a:r>
            <a:r>
              <a:rPr lang="en-US" sz="2000" i="0" dirty="0">
                <a:effectLst/>
                <a:latin typeface="+mj-lt"/>
                <a:cs typeface="Arial" panose="020B0604020202020204" pitchFamily="34" charset="0"/>
              </a:rPr>
              <a:t>irect application to Council Agency: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October 17th</a:t>
            </a:r>
            <a:endParaRPr lang="en-US" sz="2000" b="1" i="0" dirty="0">
              <a:solidFill>
                <a:srgbClr val="502E84"/>
              </a:solidFill>
              <a:effectLst/>
              <a:latin typeface="+mj-lt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EEE96-3C31-4D97-B71E-00427CFDEE8C}"/>
              </a:ext>
            </a:extLst>
          </p:cNvPr>
          <p:cNvSpPr txBox="1"/>
          <p:nvPr/>
        </p:nvSpPr>
        <p:spPr>
          <a:xfrm>
            <a:off x="1130241" y="1891682"/>
            <a:ext cx="10838288" cy="1718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b="1" i="0" dirty="0">
                <a:effectLst/>
                <a:latin typeface="+mj-lt"/>
                <a:cs typeface="Arial" panose="020B0604020202020204" pitchFamily="34" charset="0"/>
              </a:rPr>
              <a:t>Application Forms: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CIHR: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ResearchNET (learn more at </a:t>
            </a:r>
            <a:r>
              <a:rPr lang="en-US" sz="2000" dirty="0">
                <a:latin typeface="+mj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https://grad.uwo.ca/finances/external_funding/cihr.html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NSERC: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NSERC Online System (learn more at </a:t>
            </a:r>
            <a:r>
              <a:rPr lang="en-US" sz="2000" dirty="0">
                <a:latin typeface="+mj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https://grad.uwo.ca/finances/external_funding/nserc.html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SSHRC: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SSHRC Online System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80633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904" y="624471"/>
            <a:ext cx="5630992" cy="9232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i="0" dirty="0">
                <a:solidFill>
                  <a:srgbClr val="502E84"/>
                </a:solidFill>
                <a:effectLst/>
              </a:rPr>
              <a:t>Up-to-Date Official Transcripts </a:t>
            </a:r>
            <a:endParaRPr lang="en-US" sz="3600" b="1" dirty="0">
              <a:solidFill>
                <a:srgbClr val="502E8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49C38-9641-4AFE-A80A-A1764DBE44C0}"/>
              </a:ext>
            </a:extLst>
          </p:cNvPr>
          <p:cNvSpPr txBox="1"/>
          <p:nvPr/>
        </p:nvSpPr>
        <p:spPr>
          <a:xfrm>
            <a:off x="1171859" y="1202278"/>
            <a:ext cx="10423840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en-CA" b="1" u="sng" dirty="0">
                <a:solidFill>
                  <a:srgbClr val="201F1E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Up-to-date official transcripts</a:t>
            </a:r>
            <a:r>
              <a:rPr lang="en-CA" b="1" dirty="0">
                <a:solidFill>
                  <a:srgbClr val="201F1E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are a mandatory requirement of all Tri-Agency scholarship competitions</a:t>
            </a:r>
            <a:r>
              <a:rPr lang="en-CA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 algn="just">
              <a:buSzPts val="1000"/>
              <a:tabLst>
                <a:tab pos="457200" algn="l"/>
              </a:tabLst>
            </a:pPr>
            <a:endParaRPr lang="en-CA" sz="1700" b="1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n-CA" sz="17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Transcripts must be scanned (black and white recommended) and saved as a single PDF file.</a:t>
            </a:r>
          </a:p>
          <a:p>
            <a:pPr lvl="0" algn="just">
              <a:buSzPts val="1000"/>
              <a:tabLst>
                <a:tab pos="457200" algn="l"/>
              </a:tabLst>
            </a:pPr>
            <a:endParaRPr lang="en-CA" sz="17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n-CA" sz="17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Transcript text orientation should be upright (if possible) and must be readable on a computer monitor without any adjustment by the viewer. </a:t>
            </a:r>
          </a:p>
          <a:p>
            <a:pPr lvl="0" algn="just">
              <a:buSzPts val="1000"/>
              <a:tabLst>
                <a:tab pos="457200" algn="l"/>
              </a:tabLst>
            </a:pPr>
            <a:endParaRPr lang="en-CA" sz="17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n-CA" sz="17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Opening the transcript envelope and scanning the transcript will not render the transcript unofficial. </a:t>
            </a:r>
          </a:p>
          <a:p>
            <a:pPr lvl="0" algn="just">
              <a:buSzPts val="1000"/>
              <a:tabLst>
                <a:tab pos="457200" algn="l"/>
              </a:tabLst>
            </a:pPr>
            <a:endParaRPr lang="en-CA" sz="17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n-CA" sz="1700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One copy</a:t>
            </a:r>
            <a:r>
              <a:rPr lang="en-CA" sz="17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of an institution’s legend must be included as the last page of that institution’s transcript. </a:t>
            </a:r>
          </a:p>
          <a:p>
            <a:pPr lvl="0" algn="just">
              <a:buSzPts val="1000"/>
              <a:tabLst>
                <a:tab pos="457200" algn="l"/>
              </a:tabLst>
            </a:pPr>
            <a:endParaRPr lang="en-CA" sz="17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n-CA" sz="17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Applications that do not have adequate documentation to prove applicant eligibility will be irreversibly rejected.</a:t>
            </a:r>
            <a:endParaRPr lang="en-CA" sz="1700" dirty="0">
              <a:solidFill>
                <a:srgbClr val="201F1E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DC96A0-2E03-44EC-B274-A54C63C724AD}"/>
              </a:ext>
            </a:extLst>
          </p:cNvPr>
          <p:cNvSpPr txBox="1"/>
          <p:nvPr/>
        </p:nvSpPr>
        <p:spPr>
          <a:xfrm>
            <a:off x="1559980" y="5753232"/>
            <a:ext cx="90720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Ordering Western official transcripts must now be done online for either pick-up or mail delivery. </a:t>
            </a:r>
            <a:r>
              <a:rPr lang="en-CA" sz="1600" u="sng" dirty="0">
                <a:solidFill>
                  <a:srgbClr val="954F7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https://www.registrar.uwo.ca/services/transcripts.html</a:t>
            </a:r>
            <a:endParaRPr lang="en-CA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E2C6F2-0E71-4808-943A-BFB9E985C1AE}"/>
              </a:ext>
            </a:extLst>
          </p:cNvPr>
          <p:cNvSpPr txBox="1"/>
          <p:nvPr/>
        </p:nvSpPr>
        <p:spPr>
          <a:xfrm>
            <a:off x="1268567" y="4410253"/>
            <a:ext cx="9654864" cy="1245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sz="1600" dirty="0">
              <a:solidFill>
                <a:srgbClr val="502E84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lvl="1">
              <a:lnSpc>
                <a:spcPts val="1440"/>
              </a:lnSpc>
              <a:buSzPts val="1000"/>
              <a:tabLst>
                <a:tab pos="914400" algn="l"/>
              </a:tabLst>
            </a:pPr>
            <a:r>
              <a:rPr lang="en-CA" sz="1600" dirty="0">
                <a:solidFill>
                  <a:srgbClr val="502E84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1) </a:t>
            </a:r>
            <a:r>
              <a:rPr lang="en-CA" sz="1600" b="1" dirty="0">
                <a:solidFill>
                  <a:srgbClr val="502E84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Up-to-date transcripts: </a:t>
            </a:r>
            <a:r>
              <a:rPr lang="en-CA" sz="1600" dirty="0">
                <a:solidFill>
                  <a:srgbClr val="502E84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defined as </a:t>
            </a:r>
            <a:r>
              <a:rPr lang="en-CA" sz="1600" b="1" u="sng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official transcripts dated or issued in the Fall 2021 term</a:t>
            </a:r>
            <a:r>
              <a:rPr lang="en-CA" sz="1600" b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CA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(if currently registered) </a:t>
            </a:r>
            <a:r>
              <a:rPr lang="en-CA" sz="1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CA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1600" b="1" u="sng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after the last term completed </a:t>
            </a:r>
            <a:r>
              <a:rPr lang="en-CA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(if not currently registered).</a:t>
            </a:r>
          </a:p>
          <a:p>
            <a:pPr lvl="1">
              <a:lnSpc>
                <a:spcPts val="1440"/>
              </a:lnSpc>
              <a:buSzPts val="1000"/>
              <a:tabLst>
                <a:tab pos="914400" algn="l"/>
              </a:tabLst>
            </a:pPr>
            <a:endParaRPr lang="en-CA" sz="1600" dirty="0">
              <a:solidFill>
                <a:srgbClr val="502E84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lnSpc>
                <a:spcPts val="1440"/>
              </a:lnSpc>
              <a:buSzPts val="1000"/>
              <a:tabLst>
                <a:tab pos="914400" algn="l"/>
              </a:tabLst>
            </a:pPr>
            <a:r>
              <a:rPr lang="en-CA" sz="1600" dirty="0">
                <a:solidFill>
                  <a:srgbClr val="502E84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2) </a:t>
            </a:r>
            <a:r>
              <a:rPr lang="en-CA" sz="1600" b="1" dirty="0">
                <a:solidFill>
                  <a:srgbClr val="502E84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Official transcripts: </a:t>
            </a:r>
            <a:r>
              <a:rPr lang="en-CA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defined as </a:t>
            </a:r>
            <a:r>
              <a:rPr lang="en-CA" sz="1600" b="1" u="sng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transcripts issued by the institution’s registrar’s office. </a:t>
            </a:r>
            <a:r>
              <a:rPr lang="en-CA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Transcripts from other sources, such as those printed from the student’s account on the institution’s website, are not official.</a:t>
            </a:r>
          </a:p>
        </p:txBody>
      </p:sp>
    </p:spTree>
    <p:extLst>
      <p:ext uri="{BB962C8B-B14F-4D97-AF65-F5344CB8AC3E}">
        <p14:creationId xmlns:p14="http://schemas.microsoft.com/office/powerpoint/2010/main" val="423402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23D4F17C8284880E79E4764C9A2EA" ma:contentTypeVersion="13" ma:contentTypeDescription="Create a new document." ma:contentTypeScope="" ma:versionID="362015e4e2dea6a5b0688cdc9547f41e">
  <xsd:schema xmlns:xsd="http://www.w3.org/2001/XMLSchema" xmlns:xs="http://www.w3.org/2001/XMLSchema" xmlns:p="http://schemas.microsoft.com/office/2006/metadata/properties" xmlns:ns3="bca0aad9-4360-45fa-a589-24adb91cc69e" xmlns:ns4="d46278d9-0982-421b-b6f2-8faaf1da22f8" targetNamespace="http://schemas.microsoft.com/office/2006/metadata/properties" ma:root="true" ma:fieldsID="c5027a2ff1547ec18a4e2bfda7030b6c" ns3:_="" ns4:_="">
    <xsd:import namespace="bca0aad9-4360-45fa-a589-24adb91cc69e"/>
    <xsd:import namespace="d46278d9-0982-421b-b6f2-8faaf1da22f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0aad9-4360-45fa-a589-24adb91cc69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6278d9-0982-421b-b6f2-8faaf1da22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BD487C-1B2D-4374-9577-7035FF5524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BBDE6D-2880-429E-BF2C-66CCB4E4399F}">
  <ds:schemaRefs>
    <ds:schemaRef ds:uri="bca0aad9-4360-45fa-a589-24adb91cc69e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46278d9-0982-421b-b6f2-8faaf1da22f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3E62F82-9BC5-4EA5-A828-3B95EBB613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a0aad9-4360-45fa-a589-24adb91cc69e"/>
    <ds:schemaRef ds:uri="d46278d9-0982-421b-b6f2-8faaf1da22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26872</TotalTime>
  <Words>2080</Words>
  <Application>Microsoft Macintosh PowerPoint</Application>
  <PresentationFormat>Widescreen</PresentationFormat>
  <Paragraphs>190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Roboto</vt:lpstr>
      <vt:lpstr>Retrospect</vt:lpstr>
      <vt:lpstr>SONGs Information Session Committee Presents:</vt:lpstr>
      <vt:lpstr>Overview</vt:lpstr>
      <vt:lpstr>The Canada Graduate Scholarships – Doctoral Program </vt:lpstr>
      <vt:lpstr>NSERC</vt:lpstr>
      <vt:lpstr>CIHR</vt:lpstr>
      <vt:lpstr>Applicant Eligibility  </vt:lpstr>
      <vt:lpstr>Determining Which Funding Agency is Right for You</vt:lpstr>
      <vt:lpstr>Application Process</vt:lpstr>
      <vt:lpstr>Up-to-Date Official Transcripts </vt:lpstr>
      <vt:lpstr>Up-to-Date Official Transcripts </vt:lpstr>
      <vt:lpstr>References</vt:lpstr>
      <vt:lpstr>PINs</vt:lpstr>
      <vt:lpstr>Part I: The Canadian Common CV</vt:lpstr>
      <vt:lpstr>Part I: The Canadian Common CV</vt:lpstr>
      <vt:lpstr>Part I: The Canadian Common CV</vt:lpstr>
      <vt:lpstr>Part II: Centralized Criteria</vt:lpstr>
      <vt:lpstr>Part II: Centralized Criteria - Research</vt:lpstr>
      <vt:lpstr>Part II: Centralized Criteria - Other Experience</vt:lpstr>
      <vt:lpstr>Coordinate Efforts</vt:lpstr>
      <vt:lpstr>COVID-19 Related Issues</vt:lpstr>
      <vt:lpstr>Additional Information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SONGs Information Session Committee Presents: Doctoral Tri-Council Information Session</dc:title>
  <dc:creator>Megan</dc:creator>
  <cp:lastModifiedBy>Michaela Kent</cp:lastModifiedBy>
  <cp:revision>85</cp:revision>
  <dcterms:created xsi:type="dcterms:W3CDTF">2020-08-25T22:54:56Z</dcterms:created>
  <dcterms:modified xsi:type="dcterms:W3CDTF">2021-09-10T16:42:58Z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0x010100D9923D4F17C8284880E79E4764C9A2EA</vt:lpwstr>
  </property>
</Properties>
</file>