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30"/>
  </p:notesMasterIdLst>
  <p:sldIdLst>
    <p:sldId id="256" r:id="rId5"/>
    <p:sldId id="285" r:id="rId6"/>
    <p:sldId id="287" r:id="rId7"/>
    <p:sldId id="257" r:id="rId8"/>
    <p:sldId id="260" r:id="rId9"/>
    <p:sldId id="259" r:id="rId10"/>
    <p:sldId id="274" r:id="rId11"/>
    <p:sldId id="275" r:id="rId12"/>
    <p:sldId id="258" r:id="rId13"/>
    <p:sldId id="291" r:id="rId14"/>
    <p:sldId id="271" r:id="rId15"/>
    <p:sldId id="283" r:id="rId16"/>
    <p:sldId id="284" r:id="rId17"/>
    <p:sldId id="286" r:id="rId18"/>
    <p:sldId id="296" r:id="rId19"/>
    <p:sldId id="278" r:id="rId20"/>
    <p:sldId id="279" r:id="rId21"/>
    <p:sldId id="280" r:id="rId22"/>
    <p:sldId id="263" r:id="rId23"/>
    <p:sldId id="282" r:id="rId24"/>
    <p:sldId id="277" r:id="rId25"/>
    <p:sldId id="288" r:id="rId26"/>
    <p:sldId id="272" r:id="rId27"/>
    <p:sldId id="270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70F48C-B90F-B997-F6AA-A4F2AA79EA89}" name="Chloe Cheung" initials="CC" userId="Chloe Cheu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502E84"/>
    <a:srgbClr val="56A40D"/>
    <a:srgbClr val="DFE7DA"/>
    <a:srgbClr val="547DB4"/>
    <a:srgbClr val="335075"/>
    <a:srgbClr val="A5160B"/>
    <a:srgbClr val="E81F10"/>
    <a:srgbClr val="6785A5"/>
    <a:srgbClr val="3D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69663" autoAdjust="0"/>
  </p:normalViewPr>
  <p:slideViewPr>
    <p:cSldViewPr snapToGrid="0">
      <p:cViewPr varScale="1">
        <p:scale>
          <a:sx n="60" d="100"/>
          <a:sy n="60" d="100"/>
        </p:scale>
        <p:origin x="15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33B4-16C5-4B1C-A355-DB2308F60CF3}" type="datetimeFigureOut">
              <a:rPr lang="en-CA" smtClean="0"/>
              <a:t>2022-09-10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C95E3-CAC3-4F5F-94AA-372AEB6225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25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59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21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4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58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72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71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19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73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493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003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88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45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003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01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09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200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2457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14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50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58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83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70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54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07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72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0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9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2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ngsuwo.ca/information-session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strar.uwo.ca/services/transcrip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strar.uwo.ca/services/transcrip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hr-irsc.gc.ca/e/3820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onlineservices-servicesenligne/instructions/201/pgs-pdf_eng.a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OnlineServices-ServicesEnLigne/FAQ-FAQ_eng.asp#a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v-cvc.ca/loginresearcher-eng.fr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ihr-irsc.gc.ca/e/3820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o.ca/research/services/resources/edi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ich.uwo.ca/neuroscience/graduate/awards_information_sheet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schol@nserc-crsng.gc.ca" TargetMode="External"/><Relationship Id="rId3" Type="http://schemas.openxmlformats.org/officeDocument/2006/relationships/hyperlink" Target="mailto:susan.simpson@schulich.uwo.ca" TargetMode="External"/><Relationship Id="rId7" Type="http://schemas.openxmlformats.org/officeDocument/2006/relationships/hyperlink" Target="mailto:support-soutien@cihr-irsc.gc.c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brook5@uwo.ca" TargetMode="External"/><Relationship Id="rId5" Type="http://schemas.openxmlformats.org/officeDocument/2006/relationships/hyperlink" Target="mailto:ccheu252@uwo.ca" TargetMode="External"/><Relationship Id="rId4" Type="http://schemas.openxmlformats.org/officeDocument/2006/relationships/hyperlink" Target="mailto:pmenzies@uwo.ca" TargetMode="External"/><Relationship Id="rId9" Type="http://schemas.openxmlformats.org/officeDocument/2006/relationships/hyperlink" Target="mailto:fellowships@sshrc-crsh.gc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gc.ca/eic/site/063.nsf/eng/h_FEE7261A.html?OpenDocu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wo.ca/finances/external_funding/cih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.uwo.ca/finances/external_funding/nser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432BD-1467-4391-AA04-70062DA5C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0" y="1775086"/>
            <a:ext cx="4803000" cy="2353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2BD08-130E-4779-9AB8-5B75F50D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5" y="1737623"/>
            <a:ext cx="5289004" cy="1127608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600" b="1" dirty="0">
                <a:solidFill>
                  <a:srgbClr val="502E84"/>
                </a:solidFill>
              </a:rPr>
              <a:t>SONGS Information Session Committee Presents</a:t>
            </a:r>
            <a:r>
              <a:rPr lang="en-US" sz="2600" dirty="0">
                <a:solidFill>
                  <a:srgbClr val="502E84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B9FE1-D73E-4A15-8A2D-BD4B6A0C4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895" y="4756690"/>
            <a:ext cx="6095734" cy="12020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800" b="1" dirty="0"/>
              <a:t>Presented by: Chloe Cheung</a:t>
            </a:r>
          </a:p>
          <a:p>
            <a:pPr algn="r"/>
            <a:r>
              <a:rPr lang="en-US" sz="1800" dirty="0"/>
              <a:t>Chair of the Information Session Committee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https://songsuwo.ca/information-sessions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245A7-539B-42E1-9E66-16ECFB7325E9}"/>
              </a:ext>
            </a:extLst>
          </p:cNvPr>
          <p:cNvSpPr txBox="1"/>
          <p:nvPr/>
        </p:nvSpPr>
        <p:spPr>
          <a:xfrm>
            <a:off x="5745621" y="3004259"/>
            <a:ext cx="606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Canada Graduate Scholarship – Doctoral (CGS-D)</a:t>
            </a:r>
          </a:p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Session</a:t>
            </a:r>
            <a:endParaRPr lang="en-CA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D6074-6258-48DB-A3A6-9C3AF285A541}"/>
              </a:ext>
            </a:extLst>
          </p:cNvPr>
          <p:cNvSpPr txBox="1"/>
          <p:nvPr/>
        </p:nvSpPr>
        <p:spPr>
          <a:xfrm>
            <a:off x="9396794" y="6103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17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743802" y="1675035"/>
            <a:ext cx="10075089" cy="480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b="0" i="0" dirty="0">
              <a:solidFill>
                <a:schemeClr val="tx1">
                  <a:alpha val="70000"/>
                </a:schemeClr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467" y="289028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Application Process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80A09-C0A5-4331-AD7B-C882A215680B}"/>
              </a:ext>
            </a:extLst>
          </p:cNvPr>
          <p:cNvSpPr txBox="1"/>
          <p:nvPr/>
        </p:nvSpPr>
        <p:spPr>
          <a:xfrm>
            <a:off x="1130241" y="1278328"/>
            <a:ext cx="10608103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Online d</a:t>
            </a:r>
            <a:r>
              <a:rPr lang="en-US" sz="2400" b="1" i="0" dirty="0">
                <a:effectLst/>
                <a:latin typeface="+mj-lt"/>
                <a:cs typeface="Arial" panose="020B0604020202020204" pitchFamily="34" charset="0"/>
              </a:rPr>
              <a:t>irect application to Council Agency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Application Deadline: 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October 17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, 2022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(8:00 p.m. ET).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Results: By 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April 30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, 2023 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EE96-3C31-4D97-B71E-00427CFDEE8C}"/>
              </a:ext>
            </a:extLst>
          </p:cNvPr>
          <p:cNvSpPr txBox="1"/>
          <p:nvPr/>
        </p:nvSpPr>
        <p:spPr>
          <a:xfrm>
            <a:off x="1130241" y="2629606"/>
            <a:ext cx="10537180" cy="214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Application Forms: 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CIHR: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ResearchNET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NSERC: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NSERC Online System</a:t>
            </a:r>
          </a:p>
          <a:p>
            <a:pPr marL="804863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Select the PGS-D application form to apply for CGS-D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(you will be considered for both awards) 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SSHRC: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SSHRC Online System</a:t>
            </a:r>
            <a:endParaRPr lang="en-CA" sz="20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6BFCC-7FCE-E85E-7843-FD1E581EEA30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58D89-32D7-BD36-3DA0-E1CC518710AE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26283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96" y="624471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Up-to-Date Official Transcripts</a:t>
            </a:r>
            <a:endParaRPr lang="en-US" sz="3600" b="1" dirty="0">
              <a:solidFill>
                <a:srgbClr val="502E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171859" y="1202278"/>
            <a:ext cx="10039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CA" b="1" u="sng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official transcripts</a:t>
            </a:r>
            <a:r>
              <a:rPr lang="en-CA" b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are mandatory for CIHR and NSERC</a:t>
            </a:r>
            <a:endParaRPr lang="en-CA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C96A0-2E03-44EC-B274-A54C63C724AD}"/>
              </a:ext>
            </a:extLst>
          </p:cNvPr>
          <p:cNvSpPr txBox="1"/>
          <p:nvPr/>
        </p:nvSpPr>
        <p:spPr>
          <a:xfrm>
            <a:off x="1559980" y="5753232"/>
            <a:ext cx="9072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Ordering Western official (e)transcripts must now be done online for either pick-up or mail delivery. </a:t>
            </a:r>
            <a:r>
              <a:rPr lang="en-CA" sz="1600" u="sng" dirty="0">
                <a:solidFill>
                  <a:srgbClr val="954F7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https://www.registrar.uwo.ca/services/transcripts.html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2C6F2-0E71-4808-943A-BFB9E985C1AE}"/>
              </a:ext>
            </a:extLst>
          </p:cNvPr>
          <p:cNvSpPr txBox="1"/>
          <p:nvPr/>
        </p:nvSpPr>
        <p:spPr>
          <a:xfrm>
            <a:off x="1268567" y="1742837"/>
            <a:ext cx="9654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=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transcripts dated or issued in the Fall 2022 term</a:t>
            </a:r>
            <a:r>
              <a:rPr lang="en-CA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currently registered) </a:t>
            </a:r>
            <a:r>
              <a:rPr lang="en-CA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after the last term completed</a:t>
            </a:r>
            <a:r>
              <a:rPr lang="en-CA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not currently registered).</a:t>
            </a:r>
          </a:p>
          <a:p>
            <a:pPr lvl="1">
              <a:buSzPts val="1000"/>
              <a:tabLst>
                <a:tab pos="914400" algn="l"/>
              </a:tabLst>
            </a:pPr>
            <a:endParaRPr lang="en-CA" sz="1600" dirty="0">
              <a:solidFill>
                <a:srgbClr val="502E84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 issued by the institution’s registrar’s office</a:t>
            </a:r>
            <a:r>
              <a:rPr lang="en-CA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CA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 from other sources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are NOT official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(E.g., 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Web printouts of grades from your personal account on a university’s website</a:t>
            </a:r>
            <a:r>
              <a:rPr lang="en-CA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4442A-A28A-3FA9-D608-6C141F56F435}"/>
              </a:ext>
            </a:extLst>
          </p:cNvPr>
          <p:cNvSpPr txBox="1"/>
          <p:nvPr/>
        </p:nvSpPr>
        <p:spPr>
          <a:xfrm>
            <a:off x="1044261" y="3031044"/>
            <a:ext cx="1042384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Paper Transcripts must be scanned (black and white recommended) and saved as a single (unprotected) PDF file.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Transcript text orientation should be upright (if possible) and must be readable on a computer monitor without any adjustment by the viewer.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CA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Opening the transcript envelope and scanning the transcript WILL NOT render the transcript unofficial.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CA" sz="17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One copy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 of an institution’s legend must be included as the last page of that institution’s transcript.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*Applications that do not have adequate documentation to prove applicant eligibility will be irreversibly rejected.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srgbClr val="201F1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573D7-BB8E-670A-27E8-2278AA7A3E29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5EF87-40C8-92F2-131D-0C853525B5FC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4234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15F60A-6F6E-4A10-87BC-95536595CC08}"/>
              </a:ext>
            </a:extLst>
          </p:cNvPr>
          <p:cNvSpPr txBox="1"/>
          <p:nvPr/>
        </p:nvSpPr>
        <p:spPr>
          <a:xfrm>
            <a:off x="1041721" y="2096194"/>
            <a:ext cx="101046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2000" b="1" dirty="0">
                <a:solidFill>
                  <a:srgbClr val="502E8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NSERC Applicants: </a:t>
            </a:r>
            <a:r>
              <a:rPr lang="en-CA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will upload a copy of your up-to-date official transcripts to the NSERC Online System yourself.</a:t>
            </a:r>
          </a:p>
          <a:p>
            <a:pPr algn="just"/>
            <a:endParaRPr lang="en-CA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CA" sz="20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CIHR Applicants: </a:t>
            </a:r>
            <a:r>
              <a:rPr lang="en-CA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ou will upload a copy of your up-to-date official transcripts to </a:t>
            </a:r>
            <a:r>
              <a:rPr lang="en-CA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ResearchNET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yourself.</a:t>
            </a:r>
            <a:endParaRPr lang="en-CA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C8CD99-1B70-49AE-B1F4-9E9CB34C712E}"/>
              </a:ext>
            </a:extLst>
          </p:cNvPr>
          <p:cNvSpPr/>
          <p:nvPr/>
        </p:nvSpPr>
        <p:spPr>
          <a:xfrm>
            <a:off x="3677518" y="5067203"/>
            <a:ext cx="483310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Get your transcripts as soon as possible!</a:t>
            </a:r>
            <a:endParaRPr lang="en-CA" sz="2000" dirty="0">
              <a:solidFill>
                <a:srgbClr val="502E84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16F4A-9983-4AE1-AD23-1E92E0979DD9}"/>
              </a:ext>
            </a:extLst>
          </p:cNvPr>
          <p:cNvSpPr txBox="1"/>
          <p:nvPr/>
        </p:nvSpPr>
        <p:spPr>
          <a:xfrm>
            <a:off x="1559980" y="5753232"/>
            <a:ext cx="9072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Ordering Western official (e)transcripts must now be done online for either pick-up or mail delivery. </a:t>
            </a:r>
            <a:r>
              <a:rPr lang="en-CA" sz="1600" u="sng" dirty="0">
                <a:solidFill>
                  <a:srgbClr val="954F7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https://www.registrar.uwo.ca/services/transcripts.html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3B4D2-2423-32DB-922F-E649551D0FE6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BFAFF-8F2E-E3AC-E7B2-CB88CBD579D6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0A8080-A93A-1162-DAAB-C6E7ECDE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896" y="1118623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Up-to-Date Official Transcripts</a:t>
            </a:r>
            <a:endParaRPr lang="en-US" sz="3600" b="1" dirty="0">
              <a:solidFill>
                <a:srgbClr val="502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B3F2D2-E0FE-4EFD-B8AC-6F596235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504" y="595298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</a:rPr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306B3-D05B-4305-A04C-C66CB162CC67}"/>
              </a:ext>
            </a:extLst>
          </p:cNvPr>
          <p:cNvSpPr txBox="1"/>
          <p:nvPr/>
        </p:nvSpPr>
        <p:spPr>
          <a:xfrm>
            <a:off x="1088020" y="1734287"/>
            <a:ext cx="102435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elect references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who know </a:t>
            </a:r>
            <a:r>
              <a:rPr lang="en-US" sz="2000" u="sng" dirty="0">
                <a:solidFill>
                  <a:srgbClr val="000000"/>
                </a:solidFill>
                <a:latin typeface="+mj-lt"/>
              </a:rPr>
              <a:t>you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 well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and are capable of making an informed assessment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based on the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weighted criteria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provided by the Tri-Funding Agencies.</a:t>
            </a:r>
            <a:endParaRPr lang="en-US" sz="2000" b="1" dirty="0">
              <a:solidFill>
                <a:srgbClr val="502E84"/>
              </a:solidFill>
              <a:latin typeface="+mj-lt"/>
            </a:endParaRPr>
          </a:p>
          <a:p>
            <a:pPr algn="just"/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</a:rPr>
              <a:t>	 </a:t>
            </a:r>
            <a:r>
              <a:rPr lang="en-US" sz="2000" b="1" dirty="0">
                <a:solidFill>
                  <a:srgbClr val="502E84"/>
                </a:solidFill>
                <a:highlight>
                  <a:srgbClr val="FFFF00"/>
                </a:highlight>
                <a:latin typeface="+mj-lt"/>
              </a:rPr>
              <a:t>Consider </a:t>
            </a:r>
            <a:r>
              <a:rPr lang="en-US" sz="2000" b="1" i="0" dirty="0">
                <a:solidFill>
                  <a:srgbClr val="502E84"/>
                </a:solidFill>
                <a:effectLst/>
                <a:highlight>
                  <a:srgbClr val="FFFF00"/>
                </a:highlight>
                <a:latin typeface="+mj-lt"/>
              </a:rPr>
              <a:t>past and/or current supervisors!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+mj-lt"/>
              </a:rPr>
              <a:t>2.    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 upfront and ask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potential references if they have the time and can provide a supporting assessment that will speak to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all aspects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of the strengths of the application.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 algn="just">
              <a:buAutoNum type="arabicPeriod" startAt="3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Provide your potential referees with a package of information that will assist them with writing  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       the appraisal. This package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ould contain: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A)   C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urrent curriculum vitae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B)   T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ranscripts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C)    L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ist of research contributions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; ask your referees to address the importance of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publications/contributions in their assessment.</a:t>
            </a:r>
          </a:p>
          <a:p>
            <a:pPr lvl="1" algn="just"/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D)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j-lt"/>
              </a:rPr>
              <a:t>representative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copy of the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research 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A598-FD2D-4FC4-A004-9876790DCA1D}"/>
              </a:ext>
            </a:extLst>
          </p:cNvPr>
          <p:cNvSpPr txBox="1"/>
          <p:nvPr/>
        </p:nvSpPr>
        <p:spPr>
          <a:xfrm>
            <a:off x="4420509" y="1228347"/>
            <a:ext cx="377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Tips for Selecting Your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2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References</a:t>
            </a:r>
            <a:endParaRPr lang="en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65B5A-3D67-4D2D-9843-223F0961DF36}"/>
              </a:ext>
            </a:extLst>
          </p:cNvPr>
          <p:cNvSpPr/>
          <p:nvPr/>
        </p:nvSpPr>
        <p:spPr>
          <a:xfrm>
            <a:off x="1088020" y="263471"/>
            <a:ext cx="2759643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 haven’t already, contact your references!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003D45-968A-7A16-3619-B62B1CEB74BB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E8226-11D1-DA40-E920-F029A59BD82F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2712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76E-7CC3-4A23-BAD3-7F7B5B8F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5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For CIHR, applicants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must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get a PIN. This will be unique to your application and will be needed for completing your application.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How to get a CIHR PIN: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3"/>
              </a:rPr>
              <a:t>https://cihr-irsc.gc.ca/e/38201.html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426A6-09EE-4085-9534-20E1238B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21041"/>
            <a:ext cx="10058400" cy="6506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PINs - CIHR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5EC19-3334-B2B7-4A37-B15B14F4D4BE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206986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76E-7CC3-4A23-BAD3-7F7B5B8F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5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For NSERC, applicants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do not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have to get a PIN to submit an application. </a:t>
            </a:r>
          </a:p>
          <a:p>
            <a:pPr marL="9144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If you have a PIN from a prior NSERC application, you can enter it into the form. </a:t>
            </a:r>
          </a:p>
          <a:p>
            <a:pPr marL="9144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If you don’t have a PIN, leave that space blank on the form and NSERC will assign a PIN to you when they receive your application. </a:t>
            </a: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See below for more information on your NSERC PIN: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hlinkClick r:id="rId3"/>
              </a:rPr>
              <a:t>https://www.nserc-crsng.gc.ca/onlineservices-servicesenligne/instructions/201/pgs-pdf_eng.asp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  <a:hlinkClick r:id="rId4"/>
              </a:rPr>
              <a:t>https://www.nserc-crsng.gc.ca/OnlineServices-ServicesEnLigne/FAQ-FAQ_eng.asp#a4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426A6-09EE-4085-9534-20E1238B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21041"/>
            <a:ext cx="10058400" cy="6506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PINs - NSERC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8CF81-F0B8-9D71-D8F2-665C59CCF8DE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115988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1. If you do not have one, </a:t>
            </a:r>
            <a:r>
              <a:rPr lang="en-US" b="1" dirty="0">
                <a:latin typeface="+mj-lt"/>
              </a:rPr>
              <a:t>create a CCV account</a:t>
            </a:r>
            <a:r>
              <a:rPr lang="en-US" dirty="0">
                <a:latin typeface="+mj-lt"/>
              </a:rPr>
              <a:t>: </a:t>
            </a:r>
            <a:r>
              <a:rPr lang="en-US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the Canadian Common CV (ccv-cvc.ca)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+mj-lt"/>
              </a:rPr>
              <a:t> Recall: if you are applying for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CIHR CGS-D</a:t>
            </a:r>
            <a:r>
              <a:rPr lang="en-US" sz="1500" dirty="0">
                <a:latin typeface="+mj-lt"/>
              </a:rPr>
              <a:t>, you will need your 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CIHR pin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to do this: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CA" sz="1500" dirty="0">
                <a:solidFill>
                  <a:srgbClr val="7030A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with CIHR - CIHR (cihr-irsc.gc.ca)</a:t>
            </a:r>
            <a:r>
              <a:rPr lang="en-US" sz="15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2. Login, and navigate to the </a:t>
            </a:r>
            <a:r>
              <a:rPr lang="en-US" b="1" dirty="0">
                <a:latin typeface="+mj-lt"/>
              </a:rPr>
              <a:t>“Funding”  </a:t>
            </a:r>
            <a:r>
              <a:rPr lang="en-US" dirty="0">
                <a:latin typeface="+mj-lt"/>
              </a:rPr>
              <a:t>subheading under CV: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262C3-506F-42E4-9DE6-E9CCC613A711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DF7465-7900-FB04-0DDC-EEA447B0B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r="365" b="1180"/>
          <a:stretch/>
        </p:blipFill>
        <p:spPr>
          <a:xfrm>
            <a:off x="520872" y="3449727"/>
            <a:ext cx="11150257" cy="2863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F4C346-3889-DAFC-73BC-6C08051D926F}"/>
              </a:ext>
            </a:extLst>
          </p:cNvPr>
          <p:cNvSpPr>
            <a:spLocks/>
          </p:cNvSpPr>
          <p:nvPr/>
        </p:nvSpPr>
        <p:spPr>
          <a:xfrm>
            <a:off x="472747" y="6015789"/>
            <a:ext cx="1057671" cy="22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3DA172-9B0D-6E9B-65FC-571CE4686C2E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33670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9E9DD7-7D5F-8349-26CF-4337E76398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608" r="1642" b="614"/>
          <a:stretch/>
        </p:blipFill>
        <p:spPr>
          <a:xfrm>
            <a:off x="5539740" y="1774637"/>
            <a:ext cx="5743074" cy="45423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3. Under “Funding Source”, choose </a:t>
            </a:r>
            <a:r>
              <a:rPr lang="en-US" b="1" dirty="0">
                <a:latin typeface="+mj-lt"/>
              </a:rPr>
              <a:t>CIHR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70F91-F3BD-4954-84A5-F7C547876473}"/>
              </a:ext>
            </a:extLst>
          </p:cNvPr>
          <p:cNvSpPr/>
          <p:nvPr/>
        </p:nvSpPr>
        <p:spPr>
          <a:xfrm>
            <a:off x="7793990" y="4203700"/>
            <a:ext cx="359410" cy="1905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CB9D8-06E9-4A58-908F-62761D686242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87328-62C0-36C5-15BF-837F0A2A1B0D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1726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BF8110-F63F-166D-BF38-312DED3622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2693" r="547" b="778"/>
          <a:stretch/>
        </p:blipFill>
        <p:spPr>
          <a:xfrm>
            <a:off x="6456520" y="1767537"/>
            <a:ext cx="5573486" cy="3274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67537"/>
            <a:ext cx="535955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4. Under “CV Type”, choose </a:t>
            </a:r>
            <a:r>
              <a:rPr lang="en-US" b="1" dirty="0">
                <a:latin typeface="+mj-lt"/>
              </a:rPr>
              <a:t>CIHR Academic. </a:t>
            </a:r>
            <a:endParaRPr 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5. Click </a:t>
            </a:r>
            <a:r>
              <a:rPr lang="en-US" b="1" dirty="0">
                <a:latin typeface="+mj-lt"/>
              </a:rPr>
              <a:t>Load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6. Fill out the required fields!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EF042-BE6B-4AC3-9A8F-2676F74E84EE}"/>
              </a:ext>
            </a:extLst>
          </p:cNvPr>
          <p:cNvSpPr/>
          <p:nvPr/>
        </p:nvSpPr>
        <p:spPr>
          <a:xfrm>
            <a:off x="3272150" y="5324475"/>
            <a:ext cx="5647701" cy="84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START EARLY!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Filling out the Canadian CCV is time consuming!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1D23A-BDE4-4B14-A273-23A9C044AB21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A535E-78A9-854E-C920-0159F9F2B83D}"/>
              </a:ext>
            </a:extLst>
          </p:cNvPr>
          <p:cNvSpPr/>
          <p:nvPr/>
        </p:nvSpPr>
        <p:spPr>
          <a:xfrm>
            <a:off x="8603614" y="3683967"/>
            <a:ext cx="864235" cy="18318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E2CCD-F6FF-4D86-FADA-A74D926C8D8C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19121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08" y="637309"/>
            <a:ext cx="6205352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A196B-66B5-4698-98C3-A4F68985CD1A}"/>
              </a:ext>
            </a:extLst>
          </p:cNvPr>
          <p:cNvSpPr txBox="1"/>
          <p:nvPr/>
        </p:nvSpPr>
        <p:spPr>
          <a:xfrm>
            <a:off x="750771" y="1710592"/>
            <a:ext cx="11441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centralized criteria provides a </a:t>
            </a:r>
            <a:r>
              <a:rPr lang="en-US" sz="2400" u="sng" dirty="0">
                <a:latin typeface="+mj-lt"/>
              </a:rPr>
              <a:t>weighted</a:t>
            </a:r>
            <a:r>
              <a:rPr lang="en-US" sz="2400" dirty="0">
                <a:latin typeface="+mj-lt"/>
              </a:rPr>
              <a:t> basis for how you should: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Shape the components of your </a:t>
            </a:r>
            <a:r>
              <a:rPr lang="en-US" sz="2400" u="sng" dirty="0">
                <a:latin typeface="+mj-lt"/>
              </a:rPr>
              <a:t>written application</a:t>
            </a:r>
            <a:r>
              <a:rPr lang="en-US" sz="2400" dirty="0">
                <a:latin typeface="+mj-lt"/>
              </a:rPr>
              <a:t>, including your: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>
                <a:solidFill>
                  <a:srgbClr val="502E84"/>
                </a:solidFill>
                <a:latin typeface="+mj-lt"/>
              </a:rPr>
              <a:t>Research Project Summary [CIHR]/Research Proposal [NSERC]</a:t>
            </a:r>
            <a:br>
              <a:rPr lang="en-US" sz="2400" b="1" dirty="0">
                <a:solidFill>
                  <a:srgbClr val="502E84"/>
                </a:solidFill>
                <a:latin typeface="+mj-lt"/>
              </a:rPr>
            </a:br>
            <a:r>
              <a:rPr lang="en-US" sz="2400" dirty="0">
                <a:highlight>
                  <a:srgbClr val="FFFF00"/>
                </a:highlight>
                <a:latin typeface="+mj-lt"/>
              </a:rPr>
              <a:t>(1 page for CIHR, 2 pages for NSERC).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502E84"/>
                </a:solidFill>
              </a:rPr>
              <a:t>Training Expectations [CIHR]/Contributions and Statements [NSERC]</a:t>
            </a:r>
            <a:br>
              <a:rPr lang="en-US" sz="2400" dirty="0">
                <a:solidFill>
                  <a:srgbClr val="502E84"/>
                </a:solidFill>
              </a:rPr>
            </a:br>
            <a:r>
              <a:rPr lang="en-US" sz="2400" dirty="0">
                <a:highlight>
                  <a:srgbClr val="FFFF00"/>
                </a:highlight>
                <a:latin typeface="+mj-lt"/>
              </a:rPr>
              <a:t>(2 pages for CIHR &amp; NSERC).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solidFill>
                  <a:srgbClr val="502E84"/>
                </a:solidFill>
                <a:latin typeface="+mj-lt"/>
              </a:rPr>
              <a:t>	Optional for NSERC: Justification for Eligibility of Proposed Research</a:t>
            </a:r>
          </a:p>
          <a:p>
            <a:endParaRPr lang="en-US" sz="2400" dirty="0">
              <a:solidFill>
                <a:srgbClr val="502E84"/>
              </a:solidFill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+mj-lt"/>
              </a:rPr>
              <a:t>The information that should be highlighted and discussed by your </a:t>
            </a:r>
            <a:r>
              <a:rPr lang="en-US" sz="2400" b="1" dirty="0">
                <a:solidFill>
                  <a:srgbClr val="502E84"/>
                </a:solidFill>
                <a:latin typeface="+mj-lt"/>
              </a:rPr>
              <a:t>references </a:t>
            </a:r>
            <a:br>
              <a:rPr lang="en-US" sz="2400" b="1" dirty="0">
                <a:solidFill>
                  <a:srgbClr val="502E84"/>
                </a:solidFill>
                <a:latin typeface="+mj-lt"/>
              </a:rPr>
            </a:br>
            <a:r>
              <a:rPr lang="en-US" sz="2400" b="1" dirty="0">
                <a:solidFill>
                  <a:srgbClr val="502E84"/>
                </a:solidFill>
                <a:latin typeface="+mj-lt"/>
              </a:rPr>
              <a:t>(2 references for both CIHR and NSERC). </a:t>
            </a:r>
            <a:endParaRPr lang="en-CA" sz="1600" dirty="0">
              <a:solidFill>
                <a:srgbClr val="502E84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27FC0-099D-4BCF-2F3A-EE45F718CDDC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339B6-50DC-C90E-AB39-867B9B011CBD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15489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0D9C-50B8-4517-8143-76432000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238"/>
            <a:ext cx="10058400" cy="10213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502E84"/>
                </a:solidFill>
              </a:rPr>
              <a:t>Agenda</a:t>
            </a:r>
            <a:endParaRPr lang="en-CA" sz="4400" b="1" dirty="0">
              <a:solidFill>
                <a:srgbClr val="502E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8C34-EDED-4264-91EB-0A3C7F04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3805"/>
            <a:ext cx="10058400" cy="3895695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1. Presentation on CGS-D Key Information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2. Q&amp;A Period with Susan Simpson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3. Faculty/Student Award Winner Panel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*Slack Channel for CGS-D Application Questions (Opening </a:t>
            </a:r>
            <a:r>
              <a:rPr lang="en-US" sz="2800" b="1" dirty="0">
                <a:latin typeface="+mj-lt"/>
              </a:rPr>
              <a:t>~1 week before Sept 23 application deadline</a:t>
            </a:r>
            <a:r>
              <a:rPr lang="en-US" sz="2800" dirty="0">
                <a:latin typeface="+mj-lt"/>
              </a:rPr>
              <a:t>)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207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CE7438B-9A75-F9B5-65EC-D2B7E1C16595}"/>
              </a:ext>
            </a:extLst>
          </p:cNvPr>
          <p:cNvGrpSpPr/>
          <p:nvPr/>
        </p:nvGrpSpPr>
        <p:grpSpPr>
          <a:xfrm>
            <a:off x="847725" y="583405"/>
            <a:ext cx="10465594" cy="5684045"/>
            <a:chOff x="847725" y="583405"/>
            <a:chExt cx="10465594" cy="5684045"/>
          </a:xfrm>
        </p:grpSpPr>
        <p:pic>
          <p:nvPicPr>
            <p:cNvPr id="14" name="Picture 1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732F8738-3F83-FC49-D4D4-09A23249A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558" r="295" b="682"/>
            <a:stretch/>
          </p:blipFill>
          <p:spPr>
            <a:xfrm>
              <a:off x="881063" y="583405"/>
              <a:ext cx="10432256" cy="568404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CEA43F-64CC-411D-94EA-16A3D8C6877F}"/>
                </a:ext>
              </a:extLst>
            </p:cNvPr>
            <p:cNvSpPr/>
            <p:nvPr/>
          </p:nvSpPr>
          <p:spPr>
            <a:xfrm>
              <a:off x="8734590" y="1015116"/>
              <a:ext cx="432620" cy="268914"/>
            </a:xfrm>
            <a:prstGeom prst="rect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C2C51B-ADF3-4CA8-B598-12707E7D0D89}"/>
                </a:ext>
              </a:extLst>
            </p:cNvPr>
            <p:cNvSpPr/>
            <p:nvPr/>
          </p:nvSpPr>
          <p:spPr>
            <a:xfrm>
              <a:off x="847725" y="1015116"/>
              <a:ext cx="2254068" cy="268914"/>
            </a:xfrm>
            <a:prstGeom prst="rect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005" y="104874"/>
            <a:ext cx="6735068" cy="723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 - </a:t>
            </a:r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Research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A6424-FD96-4C0D-454C-607F75216912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0385F-699B-E4BA-964F-6D2DABCBED85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16876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52" y="76217"/>
            <a:ext cx="7590152" cy="7231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 - </a:t>
            </a:r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Other Experience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3FFCB5-2C42-2163-96C8-7BE9020C95C5}"/>
              </a:ext>
            </a:extLst>
          </p:cNvPr>
          <p:cNvGrpSpPr/>
          <p:nvPr/>
        </p:nvGrpSpPr>
        <p:grpSpPr>
          <a:xfrm>
            <a:off x="276225" y="619125"/>
            <a:ext cx="11639550" cy="5648325"/>
            <a:chOff x="276225" y="619125"/>
            <a:chExt cx="11639550" cy="5648325"/>
          </a:xfrm>
        </p:grpSpPr>
        <p:pic>
          <p:nvPicPr>
            <p:cNvPr id="4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3FE89289-9D9C-9030-FBE7-1AEBF9F68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" t="642" r="326" b="1053"/>
            <a:stretch/>
          </p:blipFill>
          <p:spPr>
            <a:xfrm>
              <a:off x="301625" y="619125"/>
              <a:ext cx="11614150" cy="56483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6BBFE8-0342-415B-A572-11590FE7E9D9}"/>
                </a:ext>
              </a:extLst>
            </p:cNvPr>
            <p:cNvSpPr/>
            <p:nvPr/>
          </p:nvSpPr>
          <p:spPr>
            <a:xfrm>
              <a:off x="9026483" y="657971"/>
              <a:ext cx="497839" cy="294325"/>
            </a:xfrm>
            <a:prstGeom prst="rect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5680FB-EDF3-4688-9BBE-DB69AEABF3F8}"/>
                </a:ext>
              </a:extLst>
            </p:cNvPr>
            <p:cNvSpPr/>
            <p:nvPr/>
          </p:nvSpPr>
          <p:spPr>
            <a:xfrm>
              <a:off x="276225" y="654258"/>
              <a:ext cx="2745063" cy="842251"/>
            </a:xfrm>
            <a:prstGeom prst="rect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39D4DF8-570B-3D0D-2497-093701BA90DC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1CB7D-F768-7338-F9F2-893A0064EF84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2840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85519"/>
            <a:ext cx="10003368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EDI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99CDF-AE11-67D0-3D22-970100F31E34}"/>
              </a:ext>
            </a:extLst>
          </p:cNvPr>
          <p:cNvSpPr txBox="1"/>
          <p:nvPr/>
        </p:nvSpPr>
        <p:spPr>
          <a:xfrm>
            <a:off x="1414737" y="1740441"/>
            <a:ext cx="94737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What is EDI?</a:t>
            </a:r>
          </a:p>
          <a:p>
            <a:pPr algn="just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E = Equity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D = Diversity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I = Inclusion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r>
              <a:rPr lang="en-US" i="1" dirty="0">
                <a:latin typeface="+mj-lt"/>
              </a:rPr>
              <a:t>The text of your research proposal </a:t>
            </a:r>
            <a:r>
              <a:rPr lang="en-US" b="1" i="1" dirty="0">
                <a:latin typeface="+mj-lt"/>
              </a:rPr>
              <a:t>must </a:t>
            </a:r>
            <a:r>
              <a:rPr lang="en-US" i="1" dirty="0">
                <a:latin typeface="+mj-lt"/>
              </a:rPr>
              <a:t>demonstrate reflection and recognition of the existing or perceived barriers experienced by underrepresented groups</a:t>
            </a:r>
            <a:r>
              <a:rPr lang="en-US" dirty="0">
                <a:latin typeface="+mj-lt"/>
              </a:rPr>
              <a:t>.</a:t>
            </a:r>
            <a:endParaRPr lang="en-CA" sz="2000" dirty="0">
              <a:latin typeface="+mj-lt"/>
            </a:endParaRPr>
          </a:p>
          <a:p>
            <a:endParaRPr lang="en-CA" sz="2000" dirty="0">
              <a:latin typeface="+mj-lt"/>
            </a:endParaRPr>
          </a:p>
          <a:p>
            <a:r>
              <a:rPr lang="en-CA" sz="2000" dirty="0">
                <a:latin typeface="+mj-lt"/>
              </a:rPr>
              <a:t>To learn more about EDI in research, see: </a:t>
            </a:r>
            <a:r>
              <a:rPr lang="en-CA" sz="2000" dirty="0">
                <a:latin typeface="+mj-lt"/>
                <a:hlinkClick r:id="rId3"/>
              </a:rPr>
              <a:t>https://www.uwo.ca/research/services/resources/edi.html</a:t>
            </a:r>
            <a:r>
              <a:rPr lang="en-CA" sz="2000" dirty="0">
                <a:latin typeface="+mj-lt"/>
              </a:rPr>
              <a:t> </a:t>
            </a:r>
          </a:p>
          <a:p>
            <a:endParaRPr lang="en-CA" sz="2000" dirty="0">
              <a:latin typeface="+mj-lt"/>
            </a:endParaRPr>
          </a:p>
          <a:p>
            <a:endParaRPr lang="en-CA" sz="20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D9F86-5D2E-5321-2BAC-13B660FAA4B2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236D9-4FCA-5536-1EC2-985496C2D9FF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C7EF2-28A4-B526-C9A8-F2E67E19236B}"/>
              </a:ext>
            </a:extLst>
          </p:cNvPr>
          <p:cNvSpPr txBox="1"/>
          <p:nvPr/>
        </p:nvSpPr>
        <p:spPr>
          <a:xfrm>
            <a:off x="2124075" y="1147213"/>
            <a:ext cx="794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EDI is a mandatory section for </a:t>
            </a:r>
            <a:r>
              <a:rPr lang="en-CA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both </a:t>
            </a:r>
            <a:r>
              <a:rPr lang="en-CA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the CIHR and NSERC CGS-D applications!</a:t>
            </a:r>
          </a:p>
        </p:txBody>
      </p:sp>
    </p:spTree>
    <p:extLst>
      <p:ext uri="{BB962C8B-B14F-4D97-AF65-F5344CB8AC3E}">
        <p14:creationId xmlns:p14="http://schemas.microsoft.com/office/powerpoint/2010/main" val="34519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484307" y="1654716"/>
            <a:ext cx="9334584" cy="165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65" y="456925"/>
            <a:ext cx="5614017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COVID-19 Related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7CD54-FBBF-4648-99EF-7B5A66FF9EA4}"/>
              </a:ext>
            </a:extLst>
          </p:cNvPr>
          <p:cNvSpPr txBox="1"/>
          <p:nvPr/>
        </p:nvSpPr>
        <p:spPr>
          <a:xfrm>
            <a:off x="1414737" y="1654716"/>
            <a:ext cx="947372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Reviewers must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consider any special circumstances that have influenced the performance and/or productivity of the applicant including </a:t>
            </a: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special circumstances related to COVID-19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that may have </a:t>
            </a: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delayed or interrupted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the applicant’s </a:t>
            </a: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studies or research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, or otherwise affected the performance on which the assessment for funding will be made. </a:t>
            </a:r>
            <a:b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</a:b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The description of special circumstances should include the following information as needed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0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+mj-lt"/>
                <a:cs typeface="Arial" panose="020B0604020202020204" pitchFamily="34" charset="0"/>
              </a:rPr>
              <a:t>1.  T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he </a:t>
            </a:r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duration of the delay/interruption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 and if applicable a percentage of reduction in workload;</a:t>
            </a:r>
          </a:p>
          <a:p>
            <a:pPr algn="just"/>
            <a:endParaRPr lang="en-US" sz="20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2. A clear </a:t>
            </a:r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description of its impact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, including if relevant, the type of research contribution impacted (e.g. publications, data collection, presentations)</a:t>
            </a:r>
          </a:p>
          <a:p>
            <a:endParaRPr lang="en-C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A38ED-1EBD-44E9-9095-E75092272196}"/>
              </a:ext>
            </a:extLst>
          </p:cNvPr>
          <p:cNvSpPr txBox="1"/>
          <p:nvPr/>
        </p:nvSpPr>
        <p:spPr>
          <a:xfrm>
            <a:off x="1484307" y="1080039"/>
            <a:ext cx="933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+mj-lt"/>
                <a:cs typeface="Arial" panose="020B0604020202020204" pitchFamily="34" charset="0"/>
              </a:rPr>
              <a:t>Interruptions and delays in your studies may be considered in determining eligibility if information on the interruptions and delays is provided in the NSERC and CIHR applications</a:t>
            </a:r>
          </a:p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D4185-9C27-C38B-90B2-DBA4127C4921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99E0F-E60A-10B9-354D-C747A0CB5996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529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000" y="540719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Additional Information</a:t>
            </a:r>
            <a:endParaRPr lang="en-US" sz="3600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134319" y="1903996"/>
            <a:ext cx="40929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Neuroscience program asks that anyone applying for Tri-Council Doctoral funding complete the program award information sheet. </a:t>
            </a:r>
          </a:p>
          <a:p>
            <a:endParaRPr lang="en-CA" sz="2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Link to Awards Information Sheet </a:t>
            </a:r>
            <a:r>
              <a:rPr lang="en-CA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here.</a:t>
            </a:r>
            <a:endParaRPr lang="en-CA" sz="2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66217-FEEA-A26A-6287-307CDE31091A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F3450-0D24-6B4C-178A-3F6DE9FB2BC5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816C83-61DF-27A7-BAFE-E74CA02D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8" y="1714500"/>
            <a:ext cx="69940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62" y="290830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Contact Information </a:t>
            </a:r>
            <a:endParaRPr lang="en-US" sz="3600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743802" y="989092"/>
            <a:ext cx="105810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122738" algn="l"/>
              </a:tabLst>
            </a:pPr>
            <a:r>
              <a:rPr lang="en-CA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Neuroscience Administration 	School of Graduate and Postdoctoral Studies Administration</a:t>
            </a:r>
          </a:p>
          <a:p>
            <a:pPr>
              <a:tabLst>
                <a:tab pos="4122738" algn="l"/>
              </a:tabLst>
            </a:pP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susan.simpson@schulich.uwo.ca</a:t>
            </a: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pmenzies@uwo.ca</a:t>
            </a:r>
            <a:r>
              <a:rPr 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Contact me</a:t>
            </a: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ccheu252@uwo.ca</a:t>
            </a: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CA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Greg: </a:t>
            </a:r>
            <a:r>
              <a:rPr lang="en-CA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hlinkClick r:id="rId6"/>
              </a:rPr>
              <a:t>gbrook5@uwo.ca</a:t>
            </a:r>
            <a:r>
              <a:rPr lang="en-CA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C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</a:br>
            <a:br>
              <a:rPr lang="en-US" b="0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</a:br>
            <a:endParaRPr lang="en-US" b="1" i="0" dirty="0">
              <a:solidFill>
                <a:srgbClr val="33333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CIHR</a:t>
            </a:r>
            <a:br>
              <a:rPr lang="en-US" b="0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b="0" i="0" u="sng" dirty="0">
                <a:solidFill>
                  <a:srgbClr val="7834BC"/>
                </a:solidFill>
                <a:effectLst/>
                <a:latin typeface="+mj-lt"/>
                <a:cs typeface="Arial" panose="020B0604020202020204" pitchFamily="34" charset="0"/>
                <a:hlinkClick r:id="rId7"/>
              </a:rPr>
              <a:t>support-soutien@cihr-irsc.gc.ca</a:t>
            </a:r>
            <a:endParaRPr lang="en-US" b="0" i="0" u="sng" dirty="0">
              <a:solidFill>
                <a:srgbClr val="7834B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NSERC</a:t>
            </a:r>
            <a:br>
              <a:rPr lang="en-US" b="0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b="0" i="0" u="sng" dirty="0">
                <a:solidFill>
                  <a:srgbClr val="7834BC"/>
                </a:solidFill>
                <a:effectLst/>
                <a:latin typeface="+mj-lt"/>
                <a:cs typeface="Arial" panose="020B0604020202020204" pitchFamily="34" charset="0"/>
                <a:hlinkClick r:id="rId8"/>
              </a:rPr>
              <a:t>schol@nserc-crsng.gc.ca</a:t>
            </a:r>
            <a:endParaRPr lang="en-US" b="0" i="0" u="sng" dirty="0">
              <a:solidFill>
                <a:srgbClr val="7834B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SSHRC</a:t>
            </a:r>
            <a:br>
              <a:rPr lang="en-US" b="0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b="0" i="0" u="sng" dirty="0">
                <a:solidFill>
                  <a:srgbClr val="7834BC"/>
                </a:solidFill>
                <a:effectLst/>
                <a:latin typeface="+mj-lt"/>
                <a:cs typeface="Arial" panose="020B0604020202020204" pitchFamily="34" charset="0"/>
                <a:hlinkClick r:id="rId9"/>
              </a:rPr>
              <a:t>fellowships@sshrc-crsh.gc.ca</a:t>
            </a:r>
            <a:endParaRPr lang="en-US" b="0" i="0" dirty="0">
              <a:solidFill>
                <a:srgbClr val="33333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endParaRPr lang="en-CA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0D9C-50B8-4517-8143-76432000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238"/>
            <a:ext cx="10058400" cy="10213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502E84"/>
                </a:solidFill>
              </a:rPr>
              <a:t>Presentation Overview</a:t>
            </a:r>
            <a:endParaRPr lang="en-CA" sz="4400" b="1" dirty="0">
              <a:solidFill>
                <a:srgbClr val="502E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8C34-EDED-4264-91EB-0A3C7F04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3805"/>
            <a:ext cx="10058400" cy="3187871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1. What is the Tri-Council CGS-D Program?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2. Who is eligible?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3. Which agency should you apply to?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4. Timeline and overview of the application components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3706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428708" y="1848069"/>
            <a:ext cx="9334584" cy="432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The Canada </a:t>
            </a: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Graduate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 Scholarships – 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Doctoral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 (CGS-D) program is a federal program of scholarships awarded through national competitions by the federal granting agencies: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1.   The Canadian Institutes of Health Research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CIHR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2.    The Natural Sciences and Engineering Research Council of Canada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     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NSERC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3.    The 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Social Science and Humanities Research Council (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SSHRC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). 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Canada’s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three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federal granting agencies have harmonized the Doctoral (CGS-D) Program which involves a new common CGS-D webpage, a harmonized timeline, and evaluation criteria. 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4" y="704272"/>
            <a:ext cx="8904012" cy="1524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The Canada Graduate Scholarships – Doctoral Program </a:t>
            </a:r>
            <a:br>
              <a:rPr lang="en-US" sz="32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</a:br>
            <a:r>
              <a:rPr lang="en-US" sz="32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(AKA Tri-Council/Tri-Agency Doctoral Scholarship)</a:t>
            </a:r>
            <a:endParaRPr lang="en-US" sz="32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B1503-D99F-4E8D-8F65-F2429B1DE5A5}"/>
              </a:ext>
            </a:extLst>
          </p:cNvPr>
          <p:cNvSpPr/>
          <p:nvPr/>
        </p:nvSpPr>
        <p:spPr>
          <a:xfrm>
            <a:off x="1351753" y="2681398"/>
            <a:ext cx="9411539" cy="120147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3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786" y="957324"/>
            <a:ext cx="4317725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CIHR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37517-1FA3-4CF3-9125-839A5D563AE3}"/>
              </a:ext>
            </a:extLst>
          </p:cNvPr>
          <p:cNvSpPr txBox="1"/>
          <p:nvPr/>
        </p:nvSpPr>
        <p:spPr>
          <a:xfrm>
            <a:off x="585558" y="2435964"/>
            <a:ext cx="10777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Frederick Banting and Charles Best Canada Graduate Scholarships-Doctoral Awards (CGS-D) Program:</a:t>
            </a:r>
            <a:r>
              <a:rPr lang="en-US" sz="2000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 $35,000 per year for 36 months (Held in Canada)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15790-7A93-4916-8C23-E825CA3C10E5}"/>
              </a:ext>
            </a:extLst>
          </p:cNvPr>
          <p:cNvSpPr/>
          <p:nvPr/>
        </p:nvSpPr>
        <p:spPr>
          <a:xfrm>
            <a:off x="1177158" y="814137"/>
            <a:ext cx="2743200" cy="63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502E84"/>
                </a:solidFill>
              </a:rPr>
              <a:t>clinical </a:t>
            </a:r>
            <a:r>
              <a:rPr lang="en-US" dirty="0">
                <a:solidFill>
                  <a:schemeClr val="tx1"/>
                </a:solidFill>
              </a:rPr>
              <a:t>research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A6703-588F-F929-E2AF-F6D7500E8EB4}"/>
              </a:ext>
            </a:extLst>
          </p:cNvPr>
          <p:cNvGrpSpPr/>
          <p:nvPr/>
        </p:nvGrpSpPr>
        <p:grpSpPr>
          <a:xfrm>
            <a:off x="3398640" y="4559495"/>
            <a:ext cx="6112042" cy="1484368"/>
            <a:chOff x="3398640" y="4559495"/>
            <a:chExt cx="6112042" cy="148436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11BB2F-220C-CBFC-2326-B5F5F9CDE769}"/>
                </a:ext>
              </a:extLst>
            </p:cNvPr>
            <p:cNvGrpSpPr/>
            <p:nvPr/>
          </p:nvGrpSpPr>
          <p:grpSpPr>
            <a:xfrm>
              <a:off x="4243212" y="5028200"/>
              <a:ext cx="4422899" cy="1015663"/>
              <a:chOff x="4243212" y="5028200"/>
              <a:chExt cx="4422899" cy="101566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6CBD2D-EDA4-B034-271E-4AC884BA02BF}"/>
                  </a:ext>
                </a:extLst>
              </p:cNvPr>
              <p:cNvSpPr txBox="1"/>
              <p:nvPr/>
            </p:nvSpPr>
            <p:spPr>
              <a:xfrm>
                <a:off x="7311077" y="5028200"/>
                <a:ext cx="135503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2E84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2021</a:t>
                </a:r>
              </a:p>
              <a:p>
                <a:pPr algn="ctr"/>
                <a:r>
                  <a:rPr lang="en-US" sz="2000" dirty="0">
                    <a:solidFill>
                      <a:srgbClr val="444444"/>
                    </a:solidFill>
                    <a:latin typeface="+mj-lt"/>
                    <a:cs typeface="Arial" panose="020B0604020202020204" pitchFamily="34" charset="0"/>
                  </a:rPr>
                  <a:t>7 CGS-D</a:t>
                </a:r>
              </a:p>
              <a:p>
                <a:pPr algn="ctr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2E84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AB0842-44B9-5892-E097-59A065846807}"/>
                  </a:ext>
                </a:extLst>
              </p:cNvPr>
              <p:cNvSpPr txBox="1"/>
              <p:nvPr/>
            </p:nvSpPr>
            <p:spPr>
              <a:xfrm>
                <a:off x="5774915" y="5028200"/>
                <a:ext cx="135503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2E84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2020</a:t>
                </a:r>
              </a:p>
              <a:p>
                <a:pPr algn="ctr"/>
                <a:r>
                  <a:rPr lang="en-US" sz="2000" dirty="0">
                    <a:solidFill>
                      <a:srgbClr val="444444"/>
                    </a:solidFill>
                    <a:latin typeface="+mj-lt"/>
                    <a:cs typeface="Arial" panose="020B0604020202020204" pitchFamily="34" charset="0"/>
                  </a:rPr>
                  <a:t>13 CGS-D</a:t>
                </a:r>
              </a:p>
              <a:p>
                <a:pPr algn="ctr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2E84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7417FD-6B72-75B1-C2ED-181B30D5FD9A}"/>
                  </a:ext>
                </a:extLst>
              </p:cNvPr>
              <p:cNvSpPr txBox="1"/>
              <p:nvPr/>
            </p:nvSpPr>
            <p:spPr>
              <a:xfrm>
                <a:off x="4243212" y="5028200"/>
                <a:ext cx="135503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02E84"/>
                    </a:solidFill>
                    <a:latin typeface="Calibri Light" panose="020F0302020204030204"/>
                    <a:cs typeface="Arial" panose="020B0604020202020204" pitchFamily="34" charset="0"/>
                  </a:rPr>
                  <a:t>2019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>
                    <a:solidFill>
                      <a:srgbClr val="444444"/>
                    </a:solidFill>
                    <a:latin typeface="+mj-lt"/>
                    <a:cs typeface="Arial" panose="020B0604020202020204" pitchFamily="34" charset="0"/>
                  </a:rPr>
                  <a:t>11 CGS-D</a:t>
                </a:r>
              </a:p>
              <a:p>
                <a:pPr algn="ctr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2E84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25E8E0-3F30-42D6-D4ED-515BB765DC0B}"/>
                </a:ext>
              </a:extLst>
            </p:cNvPr>
            <p:cNvSpPr txBox="1"/>
            <p:nvPr/>
          </p:nvSpPr>
          <p:spPr>
            <a:xfrm>
              <a:off x="3398640" y="4559495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333333"/>
                  </a:solidFill>
                  <a:effectLst/>
                  <a:latin typeface="+mj-lt"/>
                </a:rPr>
                <a:t>Number of Award Winners at Western: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1F21BC-F718-2007-A19F-F344D754E9BD}"/>
              </a:ext>
            </a:extLst>
          </p:cNvPr>
          <p:cNvSpPr txBox="1"/>
          <p:nvPr/>
        </p:nvSpPr>
        <p:spPr>
          <a:xfrm>
            <a:off x="585559" y="3523619"/>
            <a:ext cx="10637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The Doctoral Foreign Study Awards (DFSA):  </a:t>
            </a:r>
            <a:r>
              <a:rPr lang="en-US" sz="2000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$35,000 per year for 36 months (Held Abroad)</a:t>
            </a:r>
            <a:endParaRPr lang="en-CA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C1C37-01E4-DF53-25BE-E1A786B9D949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32650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851337" y="1755454"/>
            <a:ext cx="10854888" cy="257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3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1) Alexander Graham Bell Canada Graduate Scholarships-Doctoral (CGS-D) Program: </a:t>
            </a:r>
            <a:r>
              <a:rPr lang="en-US" sz="2000" dirty="0">
                <a:solidFill>
                  <a:srgbClr val="444444"/>
                </a:solidFill>
                <a:latin typeface="Calibri Light" panose="020F0302020204030204"/>
                <a:cs typeface="Arial" panose="020B0604020202020204" pitchFamily="34" charset="0"/>
              </a:rPr>
              <a:t>$35,000 per year for 2 or 3 years (Held in Canada)</a:t>
            </a:r>
            <a:r>
              <a:rPr lang="en-US" sz="23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 </a:t>
            </a:r>
            <a:endParaRPr lang="en-US" sz="2300" dirty="0">
              <a:solidFill>
                <a:srgbClr val="444444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3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2) NSERC Postgraduate Scholarships-Doctoral (PGS-D) Program: </a:t>
            </a:r>
            <a:r>
              <a:rPr lang="en-US" sz="2000" dirty="0">
                <a:solidFill>
                  <a:srgbClr val="444444"/>
                </a:solidFill>
                <a:latin typeface="Calibri Light" panose="020F0302020204030204"/>
                <a:cs typeface="Arial" panose="020B0604020202020204" pitchFamily="34" charset="0"/>
              </a:rPr>
              <a:t>$21,000 per year for 2 or 3 years</a:t>
            </a:r>
            <a:r>
              <a:rPr lang="en-US" sz="2300" b="1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(Held in Canada or Abroad)</a:t>
            </a:r>
            <a:br>
              <a:rPr lang="en-US" sz="2000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*Both awards use the same application process </a:t>
            </a:r>
            <a:endParaRPr lang="en-US" sz="1700" b="1" i="1" dirty="0">
              <a:solidFill>
                <a:schemeClr val="tx1">
                  <a:alpha val="7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31" y="911772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NSERC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8F416-AA40-4464-B8A4-6F41E0B06664}"/>
              </a:ext>
            </a:extLst>
          </p:cNvPr>
          <p:cNvSpPr/>
          <p:nvPr/>
        </p:nvSpPr>
        <p:spPr>
          <a:xfrm>
            <a:off x="1058316" y="772687"/>
            <a:ext cx="2743200" cy="63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502E84"/>
                </a:solidFill>
              </a:rPr>
              <a:t>non-clinical </a:t>
            </a:r>
            <a:r>
              <a:rPr lang="en-US" dirty="0">
                <a:solidFill>
                  <a:schemeClr val="tx1"/>
                </a:solidFill>
              </a:rPr>
              <a:t>research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A532ED-BCC9-611C-5825-80414B7FE350}"/>
              </a:ext>
            </a:extLst>
          </p:cNvPr>
          <p:cNvGrpSpPr/>
          <p:nvPr/>
        </p:nvGrpSpPr>
        <p:grpSpPr>
          <a:xfrm>
            <a:off x="3398640" y="4559495"/>
            <a:ext cx="6112042" cy="1484368"/>
            <a:chOff x="3398640" y="4559495"/>
            <a:chExt cx="6112042" cy="1484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3502C7-50B1-3D95-9CF3-81B68FE28C25}"/>
                </a:ext>
              </a:extLst>
            </p:cNvPr>
            <p:cNvSpPr txBox="1"/>
            <p:nvPr/>
          </p:nvSpPr>
          <p:spPr>
            <a:xfrm>
              <a:off x="7311077" y="5028200"/>
              <a:ext cx="135503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2021</a:t>
              </a:r>
            </a:p>
            <a:p>
              <a:pPr algn="ctr"/>
              <a:r>
                <a:rPr lang="en-US" sz="2000" dirty="0">
                  <a:solidFill>
                    <a:srgbClr val="444444"/>
                  </a:solidFill>
                  <a:latin typeface="+mj-lt"/>
                  <a:cs typeface="Arial" panose="020B0604020202020204" pitchFamily="34" charset="0"/>
                </a:rPr>
                <a:t>11 CGS-D</a:t>
              </a:r>
            </a:p>
            <a:p>
              <a:pPr algn="ctr"/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25 PGS-D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C57013-ACEB-88C1-211B-8F8FECC620EF}"/>
                </a:ext>
              </a:extLst>
            </p:cNvPr>
            <p:cNvSpPr txBox="1"/>
            <p:nvPr/>
          </p:nvSpPr>
          <p:spPr>
            <a:xfrm>
              <a:off x="5774915" y="5028200"/>
              <a:ext cx="135503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2020</a:t>
              </a:r>
            </a:p>
            <a:p>
              <a:pPr algn="ctr"/>
              <a:r>
                <a:rPr lang="en-US" sz="2000" dirty="0">
                  <a:solidFill>
                    <a:srgbClr val="444444"/>
                  </a:solidFill>
                  <a:latin typeface="+mj-lt"/>
                  <a:cs typeface="Arial" panose="020B0604020202020204" pitchFamily="34" charset="0"/>
                </a:rPr>
                <a:t>15 CGS-D</a:t>
              </a:r>
            </a:p>
            <a:p>
              <a:pPr algn="ctr"/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23 PGS-D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9EF60F-445F-F56F-EC2B-70C101A3B9A7}"/>
                </a:ext>
              </a:extLst>
            </p:cNvPr>
            <p:cNvSpPr txBox="1"/>
            <p:nvPr/>
          </p:nvSpPr>
          <p:spPr>
            <a:xfrm>
              <a:off x="4243212" y="5028200"/>
              <a:ext cx="135503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02E84"/>
                  </a:solidFill>
                  <a:latin typeface="Calibri Light" panose="020F0302020204030204"/>
                  <a:cs typeface="Arial" panose="020B0604020202020204" pitchFamily="34" charset="0"/>
                </a:rPr>
                <a:t>2019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2E84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44444"/>
                  </a:solidFill>
                  <a:latin typeface="+mj-lt"/>
                  <a:cs typeface="Arial" panose="020B0604020202020204" pitchFamily="34" charset="0"/>
                </a:rPr>
                <a:t>12 CGS-D</a:t>
              </a:r>
            </a:p>
            <a:p>
              <a:pPr algn="ctr"/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02E8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17 PGS-D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A813EE-5B55-6444-A74B-530D39D42921}"/>
                </a:ext>
              </a:extLst>
            </p:cNvPr>
            <p:cNvSpPr txBox="1"/>
            <p:nvPr/>
          </p:nvSpPr>
          <p:spPr>
            <a:xfrm>
              <a:off x="3398640" y="4559495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333333"/>
                  </a:solidFill>
                  <a:effectLst/>
                  <a:latin typeface="+mj-lt"/>
                </a:rPr>
                <a:t>Number of Award Winners at Western: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AFD046-199F-5E7F-A79F-0840C8D5154F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2725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191" y="533303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Applicant Eligibility  </a:t>
            </a:r>
            <a:endParaRPr lang="en-US" sz="3600" b="1" dirty="0">
              <a:solidFill>
                <a:srgbClr val="502E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219918" y="1733573"/>
            <a:ext cx="118409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1) Be a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Canadian citizen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permanent resident of Canada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or a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Protected Person 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 subsection 95(2) of the Immigration and Refugee Protection Act (Canada), as of the application deadline date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(Sept 23, 2022)</a:t>
            </a:r>
          </a:p>
          <a:p>
            <a:b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2) Have completed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24 months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full-time study in their doctoral program by December 31 of the calendar year of application </a:t>
            </a:r>
            <a:r>
              <a:rPr lang="en-US" sz="17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previously enrolled in a master’s program</a:t>
            </a:r>
          </a:p>
          <a:p>
            <a:endParaRPr lang="en-US" sz="1700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Have completed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36 months 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full-time study in their doctoral program by December 31 of the calendar year of application </a:t>
            </a:r>
            <a:r>
              <a:rPr lang="en-US" sz="17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enrolled in a joint program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for example, MD/PhD, DDS/PhD</a:t>
            </a:r>
          </a:p>
          <a:p>
            <a:pPr marL="457200"/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Note: Applicants who fall into this category have access to the 36-month window </a:t>
            </a:r>
            <a:r>
              <a:rPr lang="en-US" sz="17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whether or not 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they were previously enrolled in a master’s program</a:t>
            </a:r>
          </a:p>
          <a:p>
            <a:endParaRPr lang="en-US" sz="17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4) Have completed </a:t>
            </a:r>
            <a:r>
              <a:rPr lang="en-US" sz="17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36 months 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full-time study in their doctoral program by December 31 of the calendar year of application </a:t>
            </a:r>
            <a:r>
              <a:rPr lang="en-US" sz="17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enrolled directly from a bachelor’s to a PhD program</a:t>
            </a:r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(with no time spent in a master’s program)</a:t>
            </a:r>
          </a:p>
          <a:p>
            <a:pPr marL="457200"/>
            <a:r>
              <a:rPr lang="en-US" sz="17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1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Direct-entry applicants </a:t>
            </a:r>
            <a:r>
              <a:rPr lang="en-US" sz="17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 enrolled in their doctoral program at the time of application</a:t>
            </a:r>
          </a:p>
          <a:p>
            <a:endParaRPr lang="en-US" sz="17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If you were </a:t>
            </a:r>
            <a:r>
              <a:rPr lang="en-US" sz="1700" b="1" i="0" dirty="0">
                <a:solidFill>
                  <a:srgbClr val="333333"/>
                </a:solidFill>
                <a:effectLst/>
                <a:latin typeface="+mj-lt"/>
              </a:rPr>
              <a:t>registered in a master’s program and subsequently transferred to a doctoral program (fast-track/roll-over)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+mj-lt"/>
              </a:rPr>
              <a:t>, the months of study completed are </a:t>
            </a:r>
            <a:r>
              <a:rPr lang="en-US" sz="1700" b="0" i="0" u="sng" dirty="0">
                <a:solidFill>
                  <a:srgbClr val="333333"/>
                </a:solidFill>
                <a:effectLst/>
                <a:latin typeface="+mj-lt"/>
              </a:rPr>
              <a:t>calculated starting from the date on which you transferred into the doctoral program</a:t>
            </a:r>
            <a:br>
              <a:rPr lang="en-US" sz="1700" u="sng" dirty="0"/>
            </a:br>
            <a:endParaRPr lang="en-CA" sz="17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D9112-AF74-3236-73CB-C3BD4A4768C9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0D76C-9670-EFE6-40B2-A1B600281528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08B1D-F62E-C1F8-24C8-87C649DBC0B5}"/>
              </a:ext>
            </a:extLst>
          </p:cNvPr>
          <p:cNvSpPr txBox="1"/>
          <p:nvPr/>
        </p:nvSpPr>
        <p:spPr>
          <a:xfrm>
            <a:off x="3048000" y="1263520"/>
            <a:ext cx="6096000" cy="38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applicant must:</a:t>
            </a:r>
          </a:p>
        </p:txBody>
      </p:sp>
    </p:spTree>
    <p:extLst>
      <p:ext uri="{BB962C8B-B14F-4D97-AF65-F5344CB8AC3E}">
        <p14:creationId xmlns:p14="http://schemas.microsoft.com/office/powerpoint/2010/main" val="3608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350336" y="1945540"/>
            <a:ext cx="9622464" cy="350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Talk to your supervisor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about which agency your research project/ proposal would be the best fit for (especially if your research includes both clinical and non-clinical work!)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Check to see which funding agency your supervisor is typically funded under.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Check out the eligibility guidelines in more detail at: 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3"/>
              </a:rPr>
              <a:t>https://science.gc.ca/eic/site/063.nsf/eng/h_FEE7261A.html?OpenDocument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23" y="866354"/>
            <a:ext cx="10676153" cy="762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Determining Which Funding Agency is Right for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197C3-F620-2A29-508A-E02E199BDB88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DFEAF-FA03-95EC-C2E1-3B3E2E7180DC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20645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743802" y="1675035"/>
            <a:ext cx="10075089" cy="480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b="0" i="0" dirty="0">
              <a:solidFill>
                <a:schemeClr val="tx1">
                  <a:alpha val="70000"/>
                </a:schemeClr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467" y="289028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Application Process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FAADD-4C1B-4687-B086-A30DB14E838B}"/>
              </a:ext>
            </a:extLst>
          </p:cNvPr>
          <p:cNvSpPr txBox="1"/>
          <p:nvPr/>
        </p:nvSpPr>
        <p:spPr>
          <a:xfrm>
            <a:off x="1130241" y="861758"/>
            <a:ext cx="10425608" cy="1918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        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br>
              <a:rPr lang="en-US" sz="160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endParaRPr lang="en-US" sz="2000" b="1" i="0" dirty="0">
              <a:solidFill>
                <a:srgbClr val="502E84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80A09-C0A5-4331-AD7B-C882A215680B}"/>
              </a:ext>
            </a:extLst>
          </p:cNvPr>
          <p:cNvSpPr txBox="1"/>
          <p:nvPr/>
        </p:nvSpPr>
        <p:spPr>
          <a:xfrm>
            <a:off x="1130241" y="1284965"/>
            <a:ext cx="10608103" cy="214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Online application submitted through Western University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Application Deadline: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September 23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, 2022 (</a:t>
            </a:r>
            <a:r>
              <a:rPr lang="en-US" sz="2000" b="1" u="sng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8:00 p.m. ET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+mj-lt"/>
                <a:cs typeface="Arial" panose="020B0604020202020204" pitchFamily="34" charset="0"/>
              </a:rPr>
              <a:t>Western will review all applications received, rank them and submit the recommended applications to the agencies by </a:t>
            </a:r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November 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21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, 2022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Results: By April 30</a:t>
            </a:r>
            <a:r>
              <a:rPr lang="en-US" sz="20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EE96-3C31-4D97-B71E-00427CFDEE8C}"/>
              </a:ext>
            </a:extLst>
          </p:cNvPr>
          <p:cNvSpPr txBox="1"/>
          <p:nvPr/>
        </p:nvSpPr>
        <p:spPr>
          <a:xfrm>
            <a:off x="1130242" y="3352705"/>
            <a:ext cx="10737294" cy="293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Application Forms: 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CIHR: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ResearchNET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(for more info, see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3"/>
              </a:rPr>
              <a:t>https://grad.uwo.ca/finances/external_funding/cihr.html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NSERC: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NSERC Online System (for more info, see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4"/>
              </a:rPr>
              <a:t>https://grad.uwo.ca/finances/external_funding/nserc.html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804863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Select the PGS-D application form to apply for CGS-D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(you will be considered for both awards)</a:t>
            </a:r>
          </a:p>
          <a:p>
            <a:pPr marL="804863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Registered Western students must select Option C in the application</a:t>
            </a:r>
          </a:p>
          <a:p>
            <a:pPr marL="461963"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SSHRC: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SSHRC Online System</a:t>
            </a:r>
            <a:endParaRPr lang="en-CA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5EB65-43A2-3814-3C63-99EA057A36D4}"/>
              </a:ext>
            </a:extLst>
          </p:cNvPr>
          <p:cNvSpPr/>
          <p:nvPr/>
        </p:nvSpPr>
        <p:spPr>
          <a:xfrm>
            <a:off x="10038796" y="97238"/>
            <a:ext cx="959403" cy="331387"/>
          </a:xfrm>
          <a:prstGeom prst="rect">
            <a:avLst/>
          </a:prstGeom>
          <a:solidFill>
            <a:srgbClr val="DFE7DA"/>
          </a:solidFill>
          <a:ln w="28575">
            <a:solidFill>
              <a:srgbClr val="56A40D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6A40D"/>
                </a:solidFill>
              </a:rPr>
              <a:t>CIHR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61ED5-358F-301C-477B-9218BFC055A9}"/>
              </a:ext>
            </a:extLst>
          </p:cNvPr>
          <p:cNvSpPr/>
          <p:nvPr/>
        </p:nvSpPr>
        <p:spPr>
          <a:xfrm>
            <a:off x="11108203" y="97238"/>
            <a:ext cx="959403" cy="331387"/>
          </a:xfrm>
          <a:prstGeom prst="rect">
            <a:avLst/>
          </a:prstGeom>
          <a:solidFill>
            <a:srgbClr val="547DB4"/>
          </a:solidFill>
          <a:ln w="28575">
            <a:solidFill>
              <a:srgbClr val="33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NSERC</a:t>
            </a:r>
          </a:p>
        </p:txBody>
      </p:sp>
    </p:spTree>
    <p:extLst>
      <p:ext uri="{BB962C8B-B14F-4D97-AF65-F5344CB8AC3E}">
        <p14:creationId xmlns:p14="http://schemas.microsoft.com/office/powerpoint/2010/main" val="38063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23D4F17C8284880E79E4764C9A2EA" ma:contentTypeVersion="13" ma:contentTypeDescription="Create a new document." ma:contentTypeScope="" ma:versionID="362015e4e2dea6a5b0688cdc9547f41e">
  <xsd:schema xmlns:xsd="http://www.w3.org/2001/XMLSchema" xmlns:xs="http://www.w3.org/2001/XMLSchema" xmlns:p="http://schemas.microsoft.com/office/2006/metadata/properties" xmlns:ns3="bca0aad9-4360-45fa-a589-24adb91cc69e" xmlns:ns4="d46278d9-0982-421b-b6f2-8faaf1da22f8" targetNamespace="http://schemas.microsoft.com/office/2006/metadata/properties" ma:root="true" ma:fieldsID="c5027a2ff1547ec18a4e2bfda7030b6c" ns3:_="" ns4:_="">
    <xsd:import namespace="bca0aad9-4360-45fa-a589-24adb91cc69e"/>
    <xsd:import namespace="d46278d9-0982-421b-b6f2-8faaf1da22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aad9-4360-45fa-a589-24adb91cc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278d9-0982-421b-b6f2-8faaf1da2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E62F82-9BC5-4EA5-A828-3B95EBB61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0aad9-4360-45fa-a589-24adb91cc69e"/>
    <ds:schemaRef ds:uri="d46278d9-0982-421b-b6f2-8faaf1da2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BD487C-1B2D-4374-9577-7035FF552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BDE6D-2880-429E-BF2C-66CCB4E4399F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46278d9-0982-421b-b6f2-8faaf1da22f8"/>
    <ds:schemaRef ds:uri="bca0aad9-4360-45fa-a589-24adb91cc69e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33374</TotalTime>
  <Words>2259</Words>
  <Application>Microsoft Office PowerPoint</Application>
  <PresentationFormat>Widescreen</PresentationFormat>
  <Paragraphs>269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Retrospect</vt:lpstr>
      <vt:lpstr>SONGS Information Session Committee Presents:</vt:lpstr>
      <vt:lpstr>Agenda</vt:lpstr>
      <vt:lpstr>Presentation Overview</vt:lpstr>
      <vt:lpstr>The Canada Graduate Scholarships – Doctoral Program  (AKA Tri-Council/Tri-Agency Doctoral Scholarship)</vt:lpstr>
      <vt:lpstr>CIHR</vt:lpstr>
      <vt:lpstr>NSERC</vt:lpstr>
      <vt:lpstr>Applicant Eligibility  </vt:lpstr>
      <vt:lpstr>Determining Which Funding Agency is Right for You</vt:lpstr>
      <vt:lpstr>Application Process</vt:lpstr>
      <vt:lpstr>Application Process</vt:lpstr>
      <vt:lpstr>Up-to-Date Official Transcripts</vt:lpstr>
      <vt:lpstr>Up-to-Date Official Transcripts</vt:lpstr>
      <vt:lpstr>References</vt:lpstr>
      <vt:lpstr>PINs - CIHR</vt:lpstr>
      <vt:lpstr>PINs - NSERC</vt:lpstr>
      <vt:lpstr>Part I: The Canadian Common CV</vt:lpstr>
      <vt:lpstr>Part I: The Canadian Common CV</vt:lpstr>
      <vt:lpstr>Part I: The Canadian Common CV</vt:lpstr>
      <vt:lpstr>Part II: Centralized Criteria</vt:lpstr>
      <vt:lpstr>Part II: Centralized Criteria - Research</vt:lpstr>
      <vt:lpstr>Part II: Centralized Criteria - Other Experience</vt:lpstr>
      <vt:lpstr>EDI</vt:lpstr>
      <vt:lpstr>COVID-19 Related Issues</vt:lpstr>
      <vt:lpstr>Additional Information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Information Session Committee Presents: Doctoral Tri-Council Information Session</dc:title>
  <dc:creator>Megan</dc:creator>
  <cp:lastModifiedBy>Alice Zheng</cp:lastModifiedBy>
  <cp:revision>1684</cp:revision>
  <dcterms:created xsi:type="dcterms:W3CDTF">2020-08-25T22:54:56Z</dcterms:created>
  <dcterms:modified xsi:type="dcterms:W3CDTF">2022-09-10T20:14:29Z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0x010100D9923D4F17C8284880E79E4764C9A2EA</vt:lpwstr>
  </property>
</Properties>
</file>