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notesMasterIdLst>
    <p:notesMasterId r:id="rId14"/>
  </p:notesMasterIdLst>
  <p:sldIdLst>
    <p:sldId id="260" r:id="rId2"/>
    <p:sldId id="274" r:id="rId3"/>
    <p:sldId id="273" r:id="rId4"/>
    <p:sldId id="256" r:id="rId5"/>
    <p:sldId id="267" r:id="rId6"/>
    <p:sldId id="266" r:id="rId7"/>
    <p:sldId id="271" r:id="rId8"/>
    <p:sldId id="264" r:id="rId9"/>
    <p:sldId id="272" r:id="rId10"/>
    <p:sldId id="263" r:id="rId11"/>
    <p:sldId id="27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E84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946AA-AC98-42CD-AA03-1B5AD90C282C}" v="2" dt="2022-10-21T22:05:33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83864" autoAdjust="0"/>
  </p:normalViewPr>
  <p:slideViewPr>
    <p:cSldViewPr snapToGrid="0">
      <p:cViewPr varScale="1">
        <p:scale>
          <a:sx n="72" d="100"/>
          <a:sy n="72" d="100"/>
        </p:scale>
        <p:origin x="12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C79A0-2DA0-415C-947D-E674746C65D6}" type="doc">
      <dgm:prSet loTypeId="urn:microsoft.com/office/officeart/2005/8/layout/process2" loCatId="process" qsTypeId="urn:microsoft.com/office/officeart/2005/8/quickstyle/simple3" qsCatId="simple" csTypeId="urn:microsoft.com/office/officeart/2005/8/colors/accent6_1" csCatId="accent6" phldr="1"/>
      <dgm:spPr/>
    </dgm:pt>
    <dgm:pt modelId="{6CEBC631-568B-4D04-90A3-79E75E1D512A}">
      <dgm:prSet phldrT="[Text]"/>
      <dgm:spPr/>
      <dgm:t>
        <a:bodyPr/>
        <a:lstStyle/>
        <a:p>
          <a:r>
            <a:rPr lang="en-CA" b="1" dirty="0">
              <a:latin typeface="Abadi Extra Light" panose="020B0204020104020204" pitchFamily="34" charset="0"/>
            </a:rPr>
            <a:t>Talk to lab members and others in the program</a:t>
          </a:r>
        </a:p>
      </dgm:t>
    </dgm:pt>
    <dgm:pt modelId="{02464253-8C68-42A4-A594-1519C554CCC7}" type="parTrans" cxnId="{FED82BAA-C7D9-4155-8E20-61118BFD4533}">
      <dgm:prSet/>
      <dgm:spPr/>
      <dgm:t>
        <a:bodyPr/>
        <a:lstStyle/>
        <a:p>
          <a:endParaRPr lang="en-CA"/>
        </a:p>
      </dgm:t>
    </dgm:pt>
    <dgm:pt modelId="{EE49F9FE-A03B-4BCF-B2AA-0D296EEBA66F}" type="sibTrans" cxnId="{FED82BAA-C7D9-4155-8E20-61118BFD4533}">
      <dgm:prSet/>
      <dgm:spPr>
        <a:gradFill rotWithShape="0">
          <a:gsLst>
            <a:gs pos="6122">
              <a:schemeClr val="bg1"/>
            </a:gs>
            <a:gs pos="33310">
              <a:srgbClr val="BB9CD2"/>
            </a:gs>
            <a:gs pos="56448">
              <a:srgbClr val="9160B6"/>
            </a:gs>
            <a:gs pos="75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93F0E2AB-BE31-4FC2-AE6D-A8488D5BDD96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Discuss Transferring with Supervisor(s)</a:t>
          </a:r>
        </a:p>
      </dgm:t>
    </dgm:pt>
    <dgm:pt modelId="{491736D6-0CD3-4476-B87D-B3BDA00E0EBE}" type="parTrans" cxnId="{6278B2BC-55C2-419E-8E7C-545ED074FF88}">
      <dgm:prSet/>
      <dgm:spPr/>
      <dgm:t>
        <a:bodyPr/>
        <a:lstStyle/>
        <a:p>
          <a:endParaRPr lang="en-CA"/>
        </a:p>
      </dgm:t>
    </dgm:pt>
    <dgm:pt modelId="{A98DD2AD-18AF-4955-819D-F13205A3B733}" type="sibTrans" cxnId="{6278B2BC-55C2-419E-8E7C-545ED074FF88}">
      <dgm:prSet/>
      <dgm:spPr>
        <a:gradFill rotWithShape="0">
          <a:gsLst>
            <a:gs pos="0">
              <a:schemeClr val="bg1"/>
            </a:gs>
            <a:gs pos="53000">
              <a:srgbClr val="A881C5"/>
            </a:gs>
            <a:gs pos="28567">
              <a:srgbClr val="CAB2DC"/>
            </a:gs>
            <a:gs pos="77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2C944354-9D00-495A-AA2A-FDD32FDE2D81}">
      <dgm:prSet phldrT="[Text]"/>
      <dgm:spPr/>
      <dgm:t>
        <a:bodyPr/>
        <a:lstStyle/>
        <a:p>
          <a:r>
            <a:rPr lang="en-CA" b="1" dirty="0">
              <a:latin typeface="Abadi Extra Light" panose="020B0204020104020204" pitchFamily="34" charset="0"/>
            </a:rPr>
            <a:t>Schedule Committee Meeting</a:t>
          </a:r>
        </a:p>
      </dgm:t>
    </dgm:pt>
    <dgm:pt modelId="{1F3B6B18-3F57-4AF2-9940-37C81E0A3733}" type="parTrans" cxnId="{BA60DD67-ED3E-4F7E-8871-C7F41E0F651E}">
      <dgm:prSet/>
      <dgm:spPr/>
      <dgm:t>
        <a:bodyPr/>
        <a:lstStyle/>
        <a:p>
          <a:endParaRPr lang="en-CA"/>
        </a:p>
      </dgm:t>
    </dgm:pt>
    <dgm:pt modelId="{E7B0AEDB-1B35-4755-A5EF-4E8C9F72A3EE}" type="sibTrans" cxnId="{BA60DD67-ED3E-4F7E-8871-C7F41E0F651E}">
      <dgm:prSet/>
      <dgm:spPr/>
      <dgm:t>
        <a:bodyPr/>
        <a:lstStyle/>
        <a:p>
          <a:endParaRPr lang="en-CA"/>
        </a:p>
      </dgm:t>
    </dgm:pt>
    <dgm:pt modelId="{1D3853A9-1D17-498A-89F3-0410D68D4AD9}" type="pres">
      <dgm:prSet presAssocID="{535C79A0-2DA0-415C-947D-E674746C65D6}" presName="linearFlow" presStyleCnt="0">
        <dgm:presLayoutVars>
          <dgm:resizeHandles val="exact"/>
        </dgm:presLayoutVars>
      </dgm:prSet>
      <dgm:spPr/>
    </dgm:pt>
    <dgm:pt modelId="{38331A56-0E2F-447D-8E47-067A3FC3861F}" type="pres">
      <dgm:prSet presAssocID="{6CEBC631-568B-4D04-90A3-79E75E1D512A}" presName="node" presStyleLbl="node1" presStyleIdx="0" presStyleCnt="3">
        <dgm:presLayoutVars>
          <dgm:bulletEnabled val="1"/>
        </dgm:presLayoutVars>
      </dgm:prSet>
      <dgm:spPr/>
    </dgm:pt>
    <dgm:pt modelId="{2741ADDD-C793-4DE0-B1D9-BD0622D74E3A}" type="pres">
      <dgm:prSet presAssocID="{EE49F9FE-A03B-4BCF-B2AA-0D296EEBA66F}" presName="sibTrans" presStyleLbl="sibTrans2D1" presStyleIdx="0" presStyleCnt="2"/>
      <dgm:spPr/>
    </dgm:pt>
    <dgm:pt modelId="{79835891-9528-444D-A747-14E5A9AF1472}" type="pres">
      <dgm:prSet presAssocID="{EE49F9FE-A03B-4BCF-B2AA-0D296EEBA66F}" presName="connectorText" presStyleLbl="sibTrans2D1" presStyleIdx="0" presStyleCnt="2"/>
      <dgm:spPr/>
    </dgm:pt>
    <dgm:pt modelId="{961D4DD1-06F1-4064-99D2-480D958D1FA0}" type="pres">
      <dgm:prSet presAssocID="{93F0E2AB-BE31-4FC2-AE6D-A8488D5BDD96}" presName="node" presStyleLbl="node1" presStyleIdx="1" presStyleCnt="3">
        <dgm:presLayoutVars>
          <dgm:bulletEnabled val="1"/>
        </dgm:presLayoutVars>
      </dgm:prSet>
      <dgm:spPr/>
    </dgm:pt>
    <dgm:pt modelId="{2EFB9DD9-E566-4C9F-B4DB-76E38300D3F4}" type="pres">
      <dgm:prSet presAssocID="{A98DD2AD-18AF-4955-819D-F13205A3B733}" presName="sibTrans" presStyleLbl="sibTrans2D1" presStyleIdx="1" presStyleCnt="2"/>
      <dgm:spPr/>
    </dgm:pt>
    <dgm:pt modelId="{42E310D4-8A16-4346-AE5E-434C63A3A573}" type="pres">
      <dgm:prSet presAssocID="{A98DD2AD-18AF-4955-819D-F13205A3B733}" presName="connectorText" presStyleLbl="sibTrans2D1" presStyleIdx="1" presStyleCnt="2"/>
      <dgm:spPr/>
    </dgm:pt>
    <dgm:pt modelId="{42B12552-EDDF-46EB-80A3-DAC05FA601F6}" type="pres">
      <dgm:prSet presAssocID="{2C944354-9D00-495A-AA2A-FDD32FDE2D81}" presName="node" presStyleLbl="node1" presStyleIdx="2" presStyleCnt="3">
        <dgm:presLayoutVars>
          <dgm:bulletEnabled val="1"/>
        </dgm:presLayoutVars>
      </dgm:prSet>
      <dgm:spPr/>
    </dgm:pt>
  </dgm:ptLst>
  <dgm:cxnLst>
    <dgm:cxn modelId="{75E58D08-04DE-42FB-9BA9-F598BD2C63A1}" type="presOf" srcId="{2C944354-9D00-495A-AA2A-FDD32FDE2D81}" destId="{42B12552-EDDF-46EB-80A3-DAC05FA601F6}" srcOrd="0" destOrd="0" presId="urn:microsoft.com/office/officeart/2005/8/layout/process2"/>
    <dgm:cxn modelId="{32A1A93E-778E-4DF7-BA6D-8684899F4C34}" type="presOf" srcId="{6CEBC631-568B-4D04-90A3-79E75E1D512A}" destId="{38331A56-0E2F-447D-8E47-067A3FC3861F}" srcOrd="0" destOrd="0" presId="urn:microsoft.com/office/officeart/2005/8/layout/process2"/>
    <dgm:cxn modelId="{26F71564-BA78-4311-9039-63BEFD102758}" type="presOf" srcId="{EE49F9FE-A03B-4BCF-B2AA-0D296EEBA66F}" destId="{2741ADDD-C793-4DE0-B1D9-BD0622D74E3A}" srcOrd="0" destOrd="0" presId="urn:microsoft.com/office/officeart/2005/8/layout/process2"/>
    <dgm:cxn modelId="{DDBA5E64-5677-47E8-98D5-1FD99A9361D2}" type="presOf" srcId="{535C79A0-2DA0-415C-947D-E674746C65D6}" destId="{1D3853A9-1D17-498A-89F3-0410D68D4AD9}" srcOrd="0" destOrd="0" presId="urn:microsoft.com/office/officeart/2005/8/layout/process2"/>
    <dgm:cxn modelId="{BA60DD67-ED3E-4F7E-8871-C7F41E0F651E}" srcId="{535C79A0-2DA0-415C-947D-E674746C65D6}" destId="{2C944354-9D00-495A-AA2A-FDD32FDE2D81}" srcOrd="2" destOrd="0" parTransId="{1F3B6B18-3F57-4AF2-9940-37C81E0A3733}" sibTransId="{E7B0AEDB-1B35-4755-A5EF-4E8C9F72A3EE}"/>
    <dgm:cxn modelId="{6B049C4D-BCD4-4885-81D5-559888E955BF}" type="presOf" srcId="{A98DD2AD-18AF-4955-819D-F13205A3B733}" destId="{2EFB9DD9-E566-4C9F-B4DB-76E38300D3F4}" srcOrd="0" destOrd="0" presId="urn:microsoft.com/office/officeart/2005/8/layout/process2"/>
    <dgm:cxn modelId="{29B29D54-C032-4A00-861E-77B8F9D07339}" type="presOf" srcId="{EE49F9FE-A03B-4BCF-B2AA-0D296EEBA66F}" destId="{79835891-9528-444D-A747-14E5A9AF1472}" srcOrd="1" destOrd="0" presId="urn:microsoft.com/office/officeart/2005/8/layout/process2"/>
    <dgm:cxn modelId="{FED82BAA-C7D9-4155-8E20-61118BFD4533}" srcId="{535C79A0-2DA0-415C-947D-E674746C65D6}" destId="{6CEBC631-568B-4D04-90A3-79E75E1D512A}" srcOrd="0" destOrd="0" parTransId="{02464253-8C68-42A4-A594-1519C554CCC7}" sibTransId="{EE49F9FE-A03B-4BCF-B2AA-0D296EEBA66F}"/>
    <dgm:cxn modelId="{B10760B3-DF5D-4F02-839A-3B7772EC30AA}" type="presOf" srcId="{93F0E2AB-BE31-4FC2-AE6D-A8488D5BDD96}" destId="{961D4DD1-06F1-4064-99D2-480D958D1FA0}" srcOrd="0" destOrd="0" presId="urn:microsoft.com/office/officeart/2005/8/layout/process2"/>
    <dgm:cxn modelId="{6278B2BC-55C2-419E-8E7C-545ED074FF88}" srcId="{535C79A0-2DA0-415C-947D-E674746C65D6}" destId="{93F0E2AB-BE31-4FC2-AE6D-A8488D5BDD96}" srcOrd="1" destOrd="0" parTransId="{491736D6-0CD3-4476-B87D-B3BDA00E0EBE}" sibTransId="{A98DD2AD-18AF-4955-819D-F13205A3B733}"/>
    <dgm:cxn modelId="{87938ED6-A54C-4E04-831A-1DE5BF7172E2}" type="presOf" srcId="{A98DD2AD-18AF-4955-819D-F13205A3B733}" destId="{42E310D4-8A16-4346-AE5E-434C63A3A573}" srcOrd="1" destOrd="0" presId="urn:microsoft.com/office/officeart/2005/8/layout/process2"/>
    <dgm:cxn modelId="{47946E68-D79A-4D46-97D8-14004AE465B7}" type="presParOf" srcId="{1D3853A9-1D17-498A-89F3-0410D68D4AD9}" destId="{38331A56-0E2F-447D-8E47-067A3FC3861F}" srcOrd="0" destOrd="0" presId="urn:microsoft.com/office/officeart/2005/8/layout/process2"/>
    <dgm:cxn modelId="{C58D274D-A29E-4060-9258-7B70DA794F42}" type="presParOf" srcId="{1D3853A9-1D17-498A-89F3-0410D68D4AD9}" destId="{2741ADDD-C793-4DE0-B1D9-BD0622D74E3A}" srcOrd="1" destOrd="0" presId="urn:microsoft.com/office/officeart/2005/8/layout/process2"/>
    <dgm:cxn modelId="{109606C8-A9B6-4CEB-9160-3FE03BFA6074}" type="presParOf" srcId="{2741ADDD-C793-4DE0-B1D9-BD0622D74E3A}" destId="{79835891-9528-444D-A747-14E5A9AF1472}" srcOrd="0" destOrd="0" presId="urn:microsoft.com/office/officeart/2005/8/layout/process2"/>
    <dgm:cxn modelId="{1DDAF4E2-B625-4A62-8DD7-CF1FBF64CA50}" type="presParOf" srcId="{1D3853A9-1D17-498A-89F3-0410D68D4AD9}" destId="{961D4DD1-06F1-4064-99D2-480D958D1FA0}" srcOrd="2" destOrd="0" presId="urn:microsoft.com/office/officeart/2005/8/layout/process2"/>
    <dgm:cxn modelId="{1176C794-E701-4728-AF12-513459CFA028}" type="presParOf" srcId="{1D3853A9-1D17-498A-89F3-0410D68D4AD9}" destId="{2EFB9DD9-E566-4C9F-B4DB-76E38300D3F4}" srcOrd="3" destOrd="0" presId="urn:microsoft.com/office/officeart/2005/8/layout/process2"/>
    <dgm:cxn modelId="{E9D81A3E-BB05-40BA-8D9C-3813FB0D28B4}" type="presParOf" srcId="{2EFB9DD9-E566-4C9F-B4DB-76E38300D3F4}" destId="{42E310D4-8A16-4346-AE5E-434C63A3A573}" srcOrd="0" destOrd="0" presId="urn:microsoft.com/office/officeart/2005/8/layout/process2"/>
    <dgm:cxn modelId="{675B2FD1-4C30-47FB-AC4C-0D1477F9E61D}" type="presParOf" srcId="{1D3853A9-1D17-498A-89F3-0410D68D4AD9}" destId="{42B12552-EDDF-46EB-80A3-DAC05FA601F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5C79A0-2DA0-415C-947D-E674746C65D6}" type="doc">
      <dgm:prSet loTypeId="urn:microsoft.com/office/officeart/2005/8/layout/process2" loCatId="process" qsTypeId="urn:microsoft.com/office/officeart/2005/8/quickstyle/simple3" qsCatId="simple" csTypeId="urn:microsoft.com/office/officeart/2005/8/colors/accent6_1" csCatId="accent6" phldr="1"/>
      <dgm:spPr/>
    </dgm:pt>
    <dgm:pt modelId="{6CEBC631-568B-4D04-90A3-79E75E1D512A}">
      <dgm:prSet phldrT="[Text]"/>
      <dgm:spPr/>
      <dgm:t>
        <a:bodyPr/>
        <a:lstStyle/>
        <a:p>
          <a:r>
            <a:rPr lang="en-CA" b="1" dirty="0">
              <a:latin typeface="Abadi Extra Light" panose="020B0204020104020204" pitchFamily="34" charset="0"/>
            </a:rPr>
            <a:t>Talk to lab members and others in the program</a:t>
          </a:r>
        </a:p>
      </dgm:t>
    </dgm:pt>
    <dgm:pt modelId="{02464253-8C68-42A4-A594-1519C554CCC7}" type="parTrans" cxnId="{FED82BAA-C7D9-4155-8E20-61118BFD4533}">
      <dgm:prSet/>
      <dgm:spPr/>
      <dgm:t>
        <a:bodyPr/>
        <a:lstStyle/>
        <a:p>
          <a:endParaRPr lang="en-CA"/>
        </a:p>
      </dgm:t>
    </dgm:pt>
    <dgm:pt modelId="{EE49F9FE-A03B-4BCF-B2AA-0D296EEBA66F}" type="sibTrans" cxnId="{FED82BAA-C7D9-4155-8E20-61118BFD4533}">
      <dgm:prSet/>
      <dgm:spPr>
        <a:gradFill rotWithShape="0">
          <a:gsLst>
            <a:gs pos="6122">
              <a:schemeClr val="bg1"/>
            </a:gs>
            <a:gs pos="33310">
              <a:srgbClr val="BB9CD2"/>
            </a:gs>
            <a:gs pos="56448">
              <a:srgbClr val="9160B6"/>
            </a:gs>
            <a:gs pos="75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93F0E2AB-BE31-4FC2-AE6D-A8488D5BDD96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Discuss Transferring with Supervisor(s)</a:t>
          </a:r>
        </a:p>
      </dgm:t>
    </dgm:pt>
    <dgm:pt modelId="{491736D6-0CD3-4476-B87D-B3BDA00E0EBE}" type="parTrans" cxnId="{6278B2BC-55C2-419E-8E7C-545ED074FF88}">
      <dgm:prSet/>
      <dgm:spPr/>
      <dgm:t>
        <a:bodyPr/>
        <a:lstStyle/>
        <a:p>
          <a:endParaRPr lang="en-CA"/>
        </a:p>
      </dgm:t>
    </dgm:pt>
    <dgm:pt modelId="{A98DD2AD-18AF-4955-819D-F13205A3B733}" type="sibTrans" cxnId="{6278B2BC-55C2-419E-8E7C-545ED074FF88}">
      <dgm:prSet/>
      <dgm:spPr>
        <a:gradFill rotWithShape="0">
          <a:gsLst>
            <a:gs pos="0">
              <a:schemeClr val="bg1"/>
            </a:gs>
            <a:gs pos="53000">
              <a:srgbClr val="A881C5"/>
            </a:gs>
            <a:gs pos="28567">
              <a:srgbClr val="CAB2DC"/>
            </a:gs>
            <a:gs pos="77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2C944354-9D00-495A-AA2A-FDD32FDE2D81}">
      <dgm:prSet phldrT="[Text]"/>
      <dgm:spPr/>
      <dgm:t>
        <a:bodyPr/>
        <a:lstStyle/>
        <a:p>
          <a:r>
            <a:rPr lang="en-CA" b="1" dirty="0">
              <a:latin typeface="Abadi Extra Light" panose="020B0204020104020204" pitchFamily="34" charset="0"/>
            </a:rPr>
            <a:t>Schedule Committee Meeting</a:t>
          </a:r>
        </a:p>
      </dgm:t>
    </dgm:pt>
    <dgm:pt modelId="{1F3B6B18-3F57-4AF2-9940-37C81E0A3733}" type="parTrans" cxnId="{BA60DD67-ED3E-4F7E-8871-C7F41E0F651E}">
      <dgm:prSet/>
      <dgm:spPr/>
      <dgm:t>
        <a:bodyPr/>
        <a:lstStyle/>
        <a:p>
          <a:endParaRPr lang="en-CA"/>
        </a:p>
      </dgm:t>
    </dgm:pt>
    <dgm:pt modelId="{E7B0AEDB-1B35-4755-A5EF-4E8C9F72A3EE}" type="sibTrans" cxnId="{BA60DD67-ED3E-4F7E-8871-C7F41E0F651E}">
      <dgm:prSet/>
      <dgm:spPr/>
      <dgm:t>
        <a:bodyPr/>
        <a:lstStyle/>
        <a:p>
          <a:endParaRPr lang="en-CA"/>
        </a:p>
      </dgm:t>
    </dgm:pt>
    <dgm:pt modelId="{1D3853A9-1D17-498A-89F3-0410D68D4AD9}" type="pres">
      <dgm:prSet presAssocID="{535C79A0-2DA0-415C-947D-E674746C65D6}" presName="linearFlow" presStyleCnt="0">
        <dgm:presLayoutVars>
          <dgm:resizeHandles val="exact"/>
        </dgm:presLayoutVars>
      </dgm:prSet>
      <dgm:spPr/>
    </dgm:pt>
    <dgm:pt modelId="{38331A56-0E2F-447D-8E47-067A3FC3861F}" type="pres">
      <dgm:prSet presAssocID="{6CEBC631-568B-4D04-90A3-79E75E1D512A}" presName="node" presStyleLbl="node1" presStyleIdx="0" presStyleCnt="3">
        <dgm:presLayoutVars>
          <dgm:bulletEnabled val="1"/>
        </dgm:presLayoutVars>
      </dgm:prSet>
      <dgm:spPr/>
    </dgm:pt>
    <dgm:pt modelId="{2741ADDD-C793-4DE0-B1D9-BD0622D74E3A}" type="pres">
      <dgm:prSet presAssocID="{EE49F9FE-A03B-4BCF-B2AA-0D296EEBA66F}" presName="sibTrans" presStyleLbl="sibTrans2D1" presStyleIdx="0" presStyleCnt="2"/>
      <dgm:spPr/>
    </dgm:pt>
    <dgm:pt modelId="{79835891-9528-444D-A747-14E5A9AF1472}" type="pres">
      <dgm:prSet presAssocID="{EE49F9FE-A03B-4BCF-B2AA-0D296EEBA66F}" presName="connectorText" presStyleLbl="sibTrans2D1" presStyleIdx="0" presStyleCnt="2"/>
      <dgm:spPr/>
    </dgm:pt>
    <dgm:pt modelId="{961D4DD1-06F1-4064-99D2-480D958D1FA0}" type="pres">
      <dgm:prSet presAssocID="{93F0E2AB-BE31-4FC2-AE6D-A8488D5BDD96}" presName="node" presStyleLbl="node1" presStyleIdx="1" presStyleCnt="3">
        <dgm:presLayoutVars>
          <dgm:bulletEnabled val="1"/>
        </dgm:presLayoutVars>
      </dgm:prSet>
      <dgm:spPr/>
    </dgm:pt>
    <dgm:pt modelId="{2EFB9DD9-E566-4C9F-B4DB-76E38300D3F4}" type="pres">
      <dgm:prSet presAssocID="{A98DD2AD-18AF-4955-819D-F13205A3B733}" presName="sibTrans" presStyleLbl="sibTrans2D1" presStyleIdx="1" presStyleCnt="2"/>
      <dgm:spPr/>
    </dgm:pt>
    <dgm:pt modelId="{42E310D4-8A16-4346-AE5E-434C63A3A573}" type="pres">
      <dgm:prSet presAssocID="{A98DD2AD-18AF-4955-819D-F13205A3B733}" presName="connectorText" presStyleLbl="sibTrans2D1" presStyleIdx="1" presStyleCnt="2"/>
      <dgm:spPr/>
    </dgm:pt>
    <dgm:pt modelId="{42B12552-EDDF-46EB-80A3-DAC05FA601F6}" type="pres">
      <dgm:prSet presAssocID="{2C944354-9D00-495A-AA2A-FDD32FDE2D81}" presName="node" presStyleLbl="node1" presStyleIdx="2" presStyleCnt="3">
        <dgm:presLayoutVars>
          <dgm:bulletEnabled val="1"/>
        </dgm:presLayoutVars>
      </dgm:prSet>
      <dgm:spPr/>
    </dgm:pt>
  </dgm:ptLst>
  <dgm:cxnLst>
    <dgm:cxn modelId="{75E58D08-04DE-42FB-9BA9-F598BD2C63A1}" type="presOf" srcId="{2C944354-9D00-495A-AA2A-FDD32FDE2D81}" destId="{42B12552-EDDF-46EB-80A3-DAC05FA601F6}" srcOrd="0" destOrd="0" presId="urn:microsoft.com/office/officeart/2005/8/layout/process2"/>
    <dgm:cxn modelId="{32A1A93E-778E-4DF7-BA6D-8684899F4C34}" type="presOf" srcId="{6CEBC631-568B-4D04-90A3-79E75E1D512A}" destId="{38331A56-0E2F-447D-8E47-067A3FC3861F}" srcOrd="0" destOrd="0" presId="urn:microsoft.com/office/officeart/2005/8/layout/process2"/>
    <dgm:cxn modelId="{26F71564-BA78-4311-9039-63BEFD102758}" type="presOf" srcId="{EE49F9FE-A03B-4BCF-B2AA-0D296EEBA66F}" destId="{2741ADDD-C793-4DE0-B1D9-BD0622D74E3A}" srcOrd="0" destOrd="0" presId="urn:microsoft.com/office/officeart/2005/8/layout/process2"/>
    <dgm:cxn modelId="{DDBA5E64-5677-47E8-98D5-1FD99A9361D2}" type="presOf" srcId="{535C79A0-2DA0-415C-947D-E674746C65D6}" destId="{1D3853A9-1D17-498A-89F3-0410D68D4AD9}" srcOrd="0" destOrd="0" presId="urn:microsoft.com/office/officeart/2005/8/layout/process2"/>
    <dgm:cxn modelId="{BA60DD67-ED3E-4F7E-8871-C7F41E0F651E}" srcId="{535C79A0-2DA0-415C-947D-E674746C65D6}" destId="{2C944354-9D00-495A-AA2A-FDD32FDE2D81}" srcOrd="2" destOrd="0" parTransId="{1F3B6B18-3F57-4AF2-9940-37C81E0A3733}" sibTransId="{E7B0AEDB-1B35-4755-A5EF-4E8C9F72A3EE}"/>
    <dgm:cxn modelId="{6B049C4D-BCD4-4885-81D5-559888E955BF}" type="presOf" srcId="{A98DD2AD-18AF-4955-819D-F13205A3B733}" destId="{2EFB9DD9-E566-4C9F-B4DB-76E38300D3F4}" srcOrd="0" destOrd="0" presId="urn:microsoft.com/office/officeart/2005/8/layout/process2"/>
    <dgm:cxn modelId="{29B29D54-C032-4A00-861E-77B8F9D07339}" type="presOf" srcId="{EE49F9FE-A03B-4BCF-B2AA-0D296EEBA66F}" destId="{79835891-9528-444D-A747-14E5A9AF1472}" srcOrd="1" destOrd="0" presId="urn:microsoft.com/office/officeart/2005/8/layout/process2"/>
    <dgm:cxn modelId="{FED82BAA-C7D9-4155-8E20-61118BFD4533}" srcId="{535C79A0-2DA0-415C-947D-E674746C65D6}" destId="{6CEBC631-568B-4D04-90A3-79E75E1D512A}" srcOrd="0" destOrd="0" parTransId="{02464253-8C68-42A4-A594-1519C554CCC7}" sibTransId="{EE49F9FE-A03B-4BCF-B2AA-0D296EEBA66F}"/>
    <dgm:cxn modelId="{B10760B3-DF5D-4F02-839A-3B7772EC30AA}" type="presOf" srcId="{93F0E2AB-BE31-4FC2-AE6D-A8488D5BDD96}" destId="{961D4DD1-06F1-4064-99D2-480D958D1FA0}" srcOrd="0" destOrd="0" presId="urn:microsoft.com/office/officeart/2005/8/layout/process2"/>
    <dgm:cxn modelId="{6278B2BC-55C2-419E-8E7C-545ED074FF88}" srcId="{535C79A0-2DA0-415C-947D-E674746C65D6}" destId="{93F0E2AB-BE31-4FC2-AE6D-A8488D5BDD96}" srcOrd="1" destOrd="0" parTransId="{491736D6-0CD3-4476-B87D-B3BDA00E0EBE}" sibTransId="{A98DD2AD-18AF-4955-819D-F13205A3B733}"/>
    <dgm:cxn modelId="{87938ED6-A54C-4E04-831A-1DE5BF7172E2}" type="presOf" srcId="{A98DD2AD-18AF-4955-819D-F13205A3B733}" destId="{42E310D4-8A16-4346-AE5E-434C63A3A573}" srcOrd="1" destOrd="0" presId="urn:microsoft.com/office/officeart/2005/8/layout/process2"/>
    <dgm:cxn modelId="{47946E68-D79A-4D46-97D8-14004AE465B7}" type="presParOf" srcId="{1D3853A9-1D17-498A-89F3-0410D68D4AD9}" destId="{38331A56-0E2F-447D-8E47-067A3FC3861F}" srcOrd="0" destOrd="0" presId="urn:microsoft.com/office/officeart/2005/8/layout/process2"/>
    <dgm:cxn modelId="{C58D274D-A29E-4060-9258-7B70DA794F42}" type="presParOf" srcId="{1D3853A9-1D17-498A-89F3-0410D68D4AD9}" destId="{2741ADDD-C793-4DE0-B1D9-BD0622D74E3A}" srcOrd="1" destOrd="0" presId="urn:microsoft.com/office/officeart/2005/8/layout/process2"/>
    <dgm:cxn modelId="{109606C8-A9B6-4CEB-9160-3FE03BFA6074}" type="presParOf" srcId="{2741ADDD-C793-4DE0-B1D9-BD0622D74E3A}" destId="{79835891-9528-444D-A747-14E5A9AF1472}" srcOrd="0" destOrd="0" presId="urn:microsoft.com/office/officeart/2005/8/layout/process2"/>
    <dgm:cxn modelId="{1DDAF4E2-B625-4A62-8DD7-CF1FBF64CA50}" type="presParOf" srcId="{1D3853A9-1D17-498A-89F3-0410D68D4AD9}" destId="{961D4DD1-06F1-4064-99D2-480D958D1FA0}" srcOrd="2" destOrd="0" presId="urn:microsoft.com/office/officeart/2005/8/layout/process2"/>
    <dgm:cxn modelId="{1176C794-E701-4728-AF12-513459CFA028}" type="presParOf" srcId="{1D3853A9-1D17-498A-89F3-0410D68D4AD9}" destId="{2EFB9DD9-E566-4C9F-B4DB-76E38300D3F4}" srcOrd="3" destOrd="0" presId="urn:microsoft.com/office/officeart/2005/8/layout/process2"/>
    <dgm:cxn modelId="{E9D81A3E-BB05-40BA-8D9C-3813FB0D28B4}" type="presParOf" srcId="{2EFB9DD9-E566-4C9F-B4DB-76E38300D3F4}" destId="{42E310D4-8A16-4346-AE5E-434C63A3A573}" srcOrd="0" destOrd="0" presId="urn:microsoft.com/office/officeart/2005/8/layout/process2"/>
    <dgm:cxn modelId="{675B2FD1-4C30-47FB-AC4C-0D1477F9E61D}" type="presParOf" srcId="{1D3853A9-1D17-498A-89F3-0410D68D4AD9}" destId="{42B12552-EDDF-46EB-80A3-DAC05FA601F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5C79A0-2DA0-415C-947D-E674746C65D6}" type="doc">
      <dgm:prSet loTypeId="urn:microsoft.com/office/officeart/2005/8/layout/process2" loCatId="process" qsTypeId="urn:microsoft.com/office/officeart/2005/8/quickstyle/simple3" qsCatId="simple" csTypeId="urn:microsoft.com/office/officeart/2005/8/colors/accent6_1" csCatId="accent6" phldr="1"/>
      <dgm:spPr/>
    </dgm:pt>
    <dgm:pt modelId="{6CEBC631-568B-4D04-90A3-79E75E1D512A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Submit Documents to Advisory Committee Members</a:t>
          </a:r>
        </a:p>
      </dgm:t>
    </dgm:pt>
    <dgm:pt modelId="{02464253-8C68-42A4-A594-1519C554CCC7}" type="parTrans" cxnId="{FED82BAA-C7D9-4155-8E20-61118BFD4533}">
      <dgm:prSet/>
      <dgm:spPr/>
      <dgm:t>
        <a:bodyPr/>
        <a:lstStyle/>
        <a:p>
          <a:endParaRPr lang="en-CA"/>
        </a:p>
      </dgm:t>
    </dgm:pt>
    <dgm:pt modelId="{EE49F9FE-A03B-4BCF-B2AA-0D296EEBA66F}" type="sibTrans" cxnId="{FED82BAA-C7D9-4155-8E20-61118BFD4533}">
      <dgm:prSet/>
      <dgm:spPr>
        <a:gradFill rotWithShape="0">
          <a:gsLst>
            <a:gs pos="0">
              <a:schemeClr val="bg1"/>
            </a:gs>
            <a:gs pos="27884">
              <a:srgbClr val="CDB8DF"/>
            </a:gs>
            <a:gs pos="57000">
              <a:srgbClr val="A882C6"/>
            </a:gs>
            <a:gs pos="81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93F0E2AB-BE31-4FC2-AE6D-A8488D5BDD96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Present at committee meeting</a:t>
          </a:r>
        </a:p>
      </dgm:t>
    </dgm:pt>
    <dgm:pt modelId="{491736D6-0CD3-4476-B87D-B3BDA00E0EBE}" type="parTrans" cxnId="{6278B2BC-55C2-419E-8E7C-545ED074FF88}">
      <dgm:prSet/>
      <dgm:spPr/>
      <dgm:t>
        <a:bodyPr/>
        <a:lstStyle/>
        <a:p>
          <a:endParaRPr lang="en-CA"/>
        </a:p>
      </dgm:t>
    </dgm:pt>
    <dgm:pt modelId="{A98DD2AD-18AF-4955-819D-F13205A3B733}" type="sibTrans" cxnId="{6278B2BC-55C2-419E-8E7C-545ED074FF88}">
      <dgm:prSet/>
      <dgm:spPr>
        <a:gradFill rotWithShape="0">
          <a:gsLst>
            <a:gs pos="0">
              <a:schemeClr val="bg1"/>
            </a:gs>
            <a:gs pos="24508">
              <a:srgbClr val="D0BBE0"/>
            </a:gs>
            <a:gs pos="50325">
              <a:srgbClr val="9F74BF"/>
            </a:gs>
            <a:gs pos="78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2C944354-9D00-495A-AA2A-FDD32FDE2D81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AC Program Rep submits completed paperwork</a:t>
          </a:r>
        </a:p>
      </dgm:t>
    </dgm:pt>
    <dgm:pt modelId="{1F3B6B18-3F57-4AF2-9940-37C81E0A3733}" type="parTrans" cxnId="{BA60DD67-ED3E-4F7E-8871-C7F41E0F651E}">
      <dgm:prSet/>
      <dgm:spPr/>
      <dgm:t>
        <a:bodyPr/>
        <a:lstStyle/>
        <a:p>
          <a:endParaRPr lang="en-CA"/>
        </a:p>
      </dgm:t>
    </dgm:pt>
    <dgm:pt modelId="{E7B0AEDB-1B35-4755-A5EF-4E8C9F72A3EE}" type="sibTrans" cxnId="{BA60DD67-ED3E-4F7E-8871-C7F41E0F651E}">
      <dgm:prSet/>
      <dgm:spPr/>
      <dgm:t>
        <a:bodyPr/>
        <a:lstStyle/>
        <a:p>
          <a:endParaRPr lang="en-CA"/>
        </a:p>
      </dgm:t>
    </dgm:pt>
    <dgm:pt modelId="{1D3853A9-1D17-498A-89F3-0410D68D4AD9}" type="pres">
      <dgm:prSet presAssocID="{535C79A0-2DA0-415C-947D-E674746C65D6}" presName="linearFlow" presStyleCnt="0">
        <dgm:presLayoutVars>
          <dgm:resizeHandles val="exact"/>
        </dgm:presLayoutVars>
      </dgm:prSet>
      <dgm:spPr/>
    </dgm:pt>
    <dgm:pt modelId="{38331A56-0E2F-447D-8E47-067A3FC3861F}" type="pres">
      <dgm:prSet presAssocID="{6CEBC631-568B-4D04-90A3-79E75E1D512A}" presName="node" presStyleLbl="node1" presStyleIdx="0" presStyleCnt="3">
        <dgm:presLayoutVars>
          <dgm:bulletEnabled val="1"/>
        </dgm:presLayoutVars>
      </dgm:prSet>
      <dgm:spPr/>
    </dgm:pt>
    <dgm:pt modelId="{2741ADDD-C793-4DE0-B1D9-BD0622D74E3A}" type="pres">
      <dgm:prSet presAssocID="{EE49F9FE-A03B-4BCF-B2AA-0D296EEBA66F}" presName="sibTrans" presStyleLbl="sibTrans2D1" presStyleIdx="0" presStyleCnt="2"/>
      <dgm:spPr/>
    </dgm:pt>
    <dgm:pt modelId="{79835891-9528-444D-A747-14E5A9AF1472}" type="pres">
      <dgm:prSet presAssocID="{EE49F9FE-A03B-4BCF-B2AA-0D296EEBA66F}" presName="connectorText" presStyleLbl="sibTrans2D1" presStyleIdx="0" presStyleCnt="2"/>
      <dgm:spPr/>
    </dgm:pt>
    <dgm:pt modelId="{961D4DD1-06F1-4064-99D2-480D958D1FA0}" type="pres">
      <dgm:prSet presAssocID="{93F0E2AB-BE31-4FC2-AE6D-A8488D5BDD96}" presName="node" presStyleLbl="node1" presStyleIdx="1" presStyleCnt="3">
        <dgm:presLayoutVars>
          <dgm:bulletEnabled val="1"/>
        </dgm:presLayoutVars>
      </dgm:prSet>
      <dgm:spPr/>
    </dgm:pt>
    <dgm:pt modelId="{2EFB9DD9-E566-4C9F-B4DB-76E38300D3F4}" type="pres">
      <dgm:prSet presAssocID="{A98DD2AD-18AF-4955-819D-F13205A3B733}" presName="sibTrans" presStyleLbl="sibTrans2D1" presStyleIdx="1" presStyleCnt="2"/>
      <dgm:spPr/>
    </dgm:pt>
    <dgm:pt modelId="{42E310D4-8A16-4346-AE5E-434C63A3A573}" type="pres">
      <dgm:prSet presAssocID="{A98DD2AD-18AF-4955-819D-F13205A3B733}" presName="connectorText" presStyleLbl="sibTrans2D1" presStyleIdx="1" presStyleCnt="2"/>
      <dgm:spPr/>
    </dgm:pt>
    <dgm:pt modelId="{42B12552-EDDF-46EB-80A3-DAC05FA601F6}" type="pres">
      <dgm:prSet presAssocID="{2C944354-9D00-495A-AA2A-FDD32FDE2D81}" presName="node" presStyleLbl="node1" presStyleIdx="2" presStyleCnt="3">
        <dgm:presLayoutVars>
          <dgm:bulletEnabled val="1"/>
        </dgm:presLayoutVars>
      </dgm:prSet>
      <dgm:spPr/>
    </dgm:pt>
  </dgm:ptLst>
  <dgm:cxnLst>
    <dgm:cxn modelId="{75E58D08-04DE-42FB-9BA9-F598BD2C63A1}" type="presOf" srcId="{2C944354-9D00-495A-AA2A-FDD32FDE2D81}" destId="{42B12552-EDDF-46EB-80A3-DAC05FA601F6}" srcOrd="0" destOrd="0" presId="urn:microsoft.com/office/officeart/2005/8/layout/process2"/>
    <dgm:cxn modelId="{32A1A93E-778E-4DF7-BA6D-8684899F4C34}" type="presOf" srcId="{6CEBC631-568B-4D04-90A3-79E75E1D512A}" destId="{38331A56-0E2F-447D-8E47-067A3FC3861F}" srcOrd="0" destOrd="0" presId="urn:microsoft.com/office/officeart/2005/8/layout/process2"/>
    <dgm:cxn modelId="{26F71564-BA78-4311-9039-63BEFD102758}" type="presOf" srcId="{EE49F9FE-A03B-4BCF-B2AA-0D296EEBA66F}" destId="{2741ADDD-C793-4DE0-B1D9-BD0622D74E3A}" srcOrd="0" destOrd="0" presId="urn:microsoft.com/office/officeart/2005/8/layout/process2"/>
    <dgm:cxn modelId="{DDBA5E64-5677-47E8-98D5-1FD99A9361D2}" type="presOf" srcId="{535C79A0-2DA0-415C-947D-E674746C65D6}" destId="{1D3853A9-1D17-498A-89F3-0410D68D4AD9}" srcOrd="0" destOrd="0" presId="urn:microsoft.com/office/officeart/2005/8/layout/process2"/>
    <dgm:cxn modelId="{BA60DD67-ED3E-4F7E-8871-C7F41E0F651E}" srcId="{535C79A0-2DA0-415C-947D-E674746C65D6}" destId="{2C944354-9D00-495A-AA2A-FDD32FDE2D81}" srcOrd="2" destOrd="0" parTransId="{1F3B6B18-3F57-4AF2-9940-37C81E0A3733}" sibTransId="{E7B0AEDB-1B35-4755-A5EF-4E8C9F72A3EE}"/>
    <dgm:cxn modelId="{6B049C4D-BCD4-4885-81D5-559888E955BF}" type="presOf" srcId="{A98DD2AD-18AF-4955-819D-F13205A3B733}" destId="{2EFB9DD9-E566-4C9F-B4DB-76E38300D3F4}" srcOrd="0" destOrd="0" presId="urn:microsoft.com/office/officeart/2005/8/layout/process2"/>
    <dgm:cxn modelId="{29B29D54-C032-4A00-861E-77B8F9D07339}" type="presOf" srcId="{EE49F9FE-A03B-4BCF-B2AA-0D296EEBA66F}" destId="{79835891-9528-444D-A747-14E5A9AF1472}" srcOrd="1" destOrd="0" presId="urn:microsoft.com/office/officeart/2005/8/layout/process2"/>
    <dgm:cxn modelId="{FED82BAA-C7D9-4155-8E20-61118BFD4533}" srcId="{535C79A0-2DA0-415C-947D-E674746C65D6}" destId="{6CEBC631-568B-4D04-90A3-79E75E1D512A}" srcOrd="0" destOrd="0" parTransId="{02464253-8C68-42A4-A594-1519C554CCC7}" sibTransId="{EE49F9FE-A03B-4BCF-B2AA-0D296EEBA66F}"/>
    <dgm:cxn modelId="{B10760B3-DF5D-4F02-839A-3B7772EC30AA}" type="presOf" srcId="{93F0E2AB-BE31-4FC2-AE6D-A8488D5BDD96}" destId="{961D4DD1-06F1-4064-99D2-480D958D1FA0}" srcOrd="0" destOrd="0" presId="urn:microsoft.com/office/officeart/2005/8/layout/process2"/>
    <dgm:cxn modelId="{6278B2BC-55C2-419E-8E7C-545ED074FF88}" srcId="{535C79A0-2DA0-415C-947D-E674746C65D6}" destId="{93F0E2AB-BE31-4FC2-AE6D-A8488D5BDD96}" srcOrd="1" destOrd="0" parTransId="{491736D6-0CD3-4476-B87D-B3BDA00E0EBE}" sibTransId="{A98DD2AD-18AF-4955-819D-F13205A3B733}"/>
    <dgm:cxn modelId="{87938ED6-A54C-4E04-831A-1DE5BF7172E2}" type="presOf" srcId="{A98DD2AD-18AF-4955-819D-F13205A3B733}" destId="{42E310D4-8A16-4346-AE5E-434C63A3A573}" srcOrd="1" destOrd="0" presId="urn:microsoft.com/office/officeart/2005/8/layout/process2"/>
    <dgm:cxn modelId="{47946E68-D79A-4D46-97D8-14004AE465B7}" type="presParOf" srcId="{1D3853A9-1D17-498A-89F3-0410D68D4AD9}" destId="{38331A56-0E2F-447D-8E47-067A3FC3861F}" srcOrd="0" destOrd="0" presId="urn:microsoft.com/office/officeart/2005/8/layout/process2"/>
    <dgm:cxn modelId="{C58D274D-A29E-4060-9258-7B70DA794F42}" type="presParOf" srcId="{1D3853A9-1D17-498A-89F3-0410D68D4AD9}" destId="{2741ADDD-C793-4DE0-B1D9-BD0622D74E3A}" srcOrd="1" destOrd="0" presId="urn:microsoft.com/office/officeart/2005/8/layout/process2"/>
    <dgm:cxn modelId="{109606C8-A9B6-4CEB-9160-3FE03BFA6074}" type="presParOf" srcId="{2741ADDD-C793-4DE0-B1D9-BD0622D74E3A}" destId="{79835891-9528-444D-A747-14E5A9AF1472}" srcOrd="0" destOrd="0" presId="urn:microsoft.com/office/officeart/2005/8/layout/process2"/>
    <dgm:cxn modelId="{1DDAF4E2-B625-4A62-8DD7-CF1FBF64CA50}" type="presParOf" srcId="{1D3853A9-1D17-498A-89F3-0410D68D4AD9}" destId="{961D4DD1-06F1-4064-99D2-480D958D1FA0}" srcOrd="2" destOrd="0" presId="urn:microsoft.com/office/officeart/2005/8/layout/process2"/>
    <dgm:cxn modelId="{1176C794-E701-4728-AF12-513459CFA028}" type="presParOf" srcId="{1D3853A9-1D17-498A-89F3-0410D68D4AD9}" destId="{2EFB9DD9-E566-4C9F-B4DB-76E38300D3F4}" srcOrd="3" destOrd="0" presId="urn:microsoft.com/office/officeart/2005/8/layout/process2"/>
    <dgm:cxn modelId="{E9D81A3E-BB05-40BA-8D9C-3813FB0D28B4}" type="presParOf" srcId="{2EFB9DD9-E566-4C9F-B4DB-76E38300D3F4}" destId="{42E310D4-8A16-4346-AE5E-434C63A3A573}" srcOrd="0" destOrd="0" presId="urn:microsoft.com/office/officeart/2005/8/layout/process2"/>
    <dgm:cxn modelId="{675B2FD1-4C30-47FB-AC4C-0D1477F9E61D}" type="presParOf" srcId="{1D3853A9-1D17-498A-89F3-0410D68D4AD9}" destId="{42B12552-EDDF-46EB-80A3-DAC05FA601F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5C79A0-2DA0-415C-947D-E674746C65D6}" type="doc">
      <dgm:prSet loTypeId="urn:microsoft.com/office/officeart/2005/8/layout/process2" loCatId="process" qsTypeId="urn:microsoft.com/office/officeart/2005/8/quickstyle/simple3" qsCatId="simple" csTypeId="urn:microsoft.com/office/officeart/2005/8/colors/accent6_1" csCatId="accent6" phldr="1"/>
      <dgm:spPr/>
    </dgm:pt>
    <dgm:pt modelId="{6CEBC631-568B-4D04-90A3-79E75E1D512A}">
      <dgm:prSet phldrT="[Text]"/>
      <dgm:spPr/>
      <dgm:t>
        <a:bodyPr/>
        <a:lstStyle/>
        <a:p>
          <a:r>
            <a:rPr lang="en-CA" b="1" dirty="0">
              <a:latin typeface="Abadi Extra Light" panose="020B0204020104020204" pitchFamily="34" charset="0"/>
            </a:rPr>
            <a:t>Talk to lab members and others in the program</a:t>
          </a:r>
        </a:p>
      </dgm:t>
    </dgm:pt>
    <dgm:pt modelId="{02464253-8C68-42A4-A594-1519C554CCC7}" type="parTrans" cxnId="{FED82BAA-C7D9-4155-8E20-61118BFD4533}">
      <dgm:prSet/>
      <dgm:spPr/>
      <dgm:t>
        <a:bodyPr/>
        <a:lstStyle/>
        <a:p>
          <a:endParaRPr lang="en-CA"/>
        </a:p>
      </dgm:t>
    </dgm:pt>
    <dgm:pt modelId="{EE49F9FE-A03B-4BCF-B2AA-0D296EEBA66F}" type="sibTrans" cxnId="{FED82BAA-C7D9-4155-8E20-61118BFD4533}">
      <dgm:prSet/>
      <dgm:spPr>
        <a:gradFill rotWithShape="0">
          <a:gsLst>
            <a:gs pos="6122">
              <a:schemeClr val="bg1"/>
            </a:gs>
            <a:gs pos="33310">
              <a:srgbClr val="BB9CD2"/>
            </a:gs>
            <a:gs pos="56448">
              <a:srgbClr val="9160B6"/>
            </a:gs>
            <a:gs pos="75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93F0E2AB-BE31-4FC2-AE6D-A8488D5BDD96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Discuss Transferring with Supervisor(s)</a:t>
          </a:r>
        </a:p>
      </dgm:t>
    </dgm:pt>
    <dgm:pt modelId="{491736D6-0CD3-4476-B87D-B3BDA00E0EBE}" type="parTrans" cxnId="{6278B2BC-55C2-419E-8E7C-545ED074FF88}">
      <dgm:prSet/>
      <dgm:spPr/>
      <dgm:t>
        <a:bodyPr/>
        <a:lstStyle/>
        <a:p>
          <a:endParaRPr lang="en-CA"/>
        </a:p>
      </dgm:t>
    </dgm:pt>
    <dgm:pt modelId="{A98DD2AD-18AF-4955-819D-F13205A3B733}" type="sibTrans" cxnId="{6278B2BC-55C2-419E-8E7C-545ED074FF88}">
      <dgm:prSet/>
      <dgm:spPr>
        <a:gradFill rotWithShape="0">
          <a:gsLst>
            <a:gs pos="0">
              <a:schemeClr val="bg1"/>
            </a:gs>
            <a:gs pos="53000">
              <a:srgbClr val="A881C5"/>
            </a:gs>
            <a:gs pos="28567">
              <a:srgbClr val="CAB2DC"/>
            </a:gs>
            <a:gs pos="77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2C944354-9D00-495A-AA2A-FDD32FDE2D81}">
      <dgm:prSet phldrT="[Text]"/>
      <dgm:spPr/>
      <dgm:t>
        <a:bodyPr/>
        <a:lstStyle/>
        <a:p>
          <a:r>
            <a:rPr lang="en-CA" b="1" dirty="0">
              <a:latin typeface="Abadi Extra Light" panose="020B0204020104020204" pitchFamily="34" charset="0"/>
            </a:rPr>
            <a:t>Schedule Committee Meeting</a:t>
          </a:r>
        </a:p>
      </dgm:t>
    </dgm:pt>
    <dgm:pt modelId="{1F3B6B18-3F57-4AF2-9940-37C81E0A3733}" type="parTrans" cxnId="{BA60DD67-ED3E-4F7E-8871-C7F41E0F651E}">
      <dgm:prSet/>
      <dgm:spPr/>
      <dgm:t>
        <a:bodyPr/>
        <a:lstStyle/>
        <a:p>
          <a:endParaRPr lang="en-CA"/>
        </a:p>
      </dgm:t>
    </dgm:pt>
    <dgm:pt modelId="{E7B0AEDB-1B35-4755-A5EF-4E8C9F72A3EE}" type="sibTrans" cxnId="{BA60DD67-ED3E-4F7E-8871-C7F41E0F651E}">
      <dgm:prSet/>
      <dgm:spPr/>
      <dgm:t>
        <a:bodyPr/>
        <a:lstStyle/>
        <a:p>
          <a:endParaRPr lang="en-CA"/>
        </a:p>
      </dgm:t>
    </dgm:pt>
    <dgm:pt modelId="{1D3853A9-1D17-498A-89F3-0410D68D4AD9}" type="pres">
      <dgm:prSet presAssocID="{535C79A0-2DA0-415C-947D-E674746C65D6}" presName="linearFlow" presStyleCnt="0">
        <dgm:presLayoutVars>
          <dgm:resizeHandles val="exact"/>
        </dgm:presLayoutVars>
      </dgm:prSet>
      <dgm:spPr/>
    </dgm:pt>
    <dgm:pt modelId="{38331A56-0E2F-447D-8E47-067A3FC3861F}" type="pres">
      <dgm:prSet presAssocID="{6CEBC631-568B-4D04-90A3-79E75E1D512A}" presName="node" presStyleLbl="node1" presStyleIdx="0" presStyleCnt="3">
        <dgm:presLayoutVars>
          <dgm:bulletEnabled val="1"/>
        </dgm:presLayoutVars>
      </dgm:prSet>
      <dgm:spPr/>
    </dgm:pt>
    <dgm:pt modelId="{2741ADDD-C793-4DE0-B1D9-BD0622D74E3A}" type="pres">
      <dgm:prSet presAssocID="{EE49F9FE-A03B-4BCF-B2AA-0D296EEBA66F}" presName="sibTrans" presStyleLbl="sibTrans2D1" presStyleIdx="0" presStyleCnt="2"/>
      <dgm:spPr/>
    </dgm:pt>
    <dgm:pt modelId="{79835891-9528-444D-A747-14E5A9AF1472}" type="pres">
      <dgm:prSet presAssocID="{EE49F9FE-A03B-4BCF-B2AA-0D296EEBA66F}" presName="connectorText" presStyleLbl="sibTrans2D1" presStyleIdx="0" presStyleCnt="2"/>
      <dgm:spPr/>
    </dgm:pt>
    <dgm:pt modelId="{961D4DD1-06F1-4064-99D2-480D958D1FA0}" type="pres">
      <dgm:prSet presAssocID="{93F0E2AB-BE31-4FC2-AE6D-A8488D5BDD96}" presName="node" presStyleLbl="node1" presStyleIdx="1" presStyleCnt="3">
        <dgm:presLayoutVars>
          <dgm:bulletEnabled val="1"/>
        </dgm:presLayoutVars>
      </dgm:prSet>
      <dgm:spPr/>
    </dgm:pt>
    <dgm:pt modelId="{2EFB9DD9-E566-4C9F-B4DB-76E38300D3F4}" type="pres">
      <dgm:prSet presAssocID="{A98DD2AD-18AF-4955-819D-F13205A3B733}" presName="sibTrans" presStyleLbl="sibTrans2D1" presStyleIdx="1" presStyleCnt="2"/>
      <dgm:spPr/>
    </dgm:pt>
    <dgm:pt modelId="{42E310D4-8A16-4346-AE5E-434C63A3A573}" type="pres">
      <dgm:prSet presAssocID="{A98DD2AD-18AF-4955-819D-F13205A3B733}" presName="connectorText" presStyleLbl="sibTrans2D1" presStyleIdx="1" presStyleCnt="2"/>
      <dgm:spPr/>
    </dgm:pt>
    <dgm:pt modelId="{42B12552-EDDF-46EB-80A3-DAC05FA601F6}" type="pres">
      <dgm:prSet presAssocID="{2C944354-9D00-495A-AA2A-FDD32FDE2D81}" presName="node" presStyleLbl="node1" presStyleIdx="2" presStyleCnt="3">
        <dgm:presLayoutVars>
          <dgm:bulletEnabled val="1"/>
        </dgm:presLayoutVars>
      </dgm:prSet>
      <dgm:spPr/>
    </dgm:pt>
  </dgm:ptLst>
  <dgm:cxnLst>
    <dgm:cxn modelId="{75E58D08-04DE-42FB-9BA9-F598BD2C63A1}" type="presOf" srcId="{2C944354-9D00-495A-AA2A-FDD32FDE2D81}" destId="{42B12552-EDDF-46EB-80A3-DAC05FA601F6}" srcOrd="0" destOrd="0" presId="urn:microsoft.com/office/officeart/2005/8/layout/process2"/>
    <dgm:cxn modelId="{32A1A93E-778E-4DF7-BA6D-8684899F4C34}" type="presOf" srcId="{6CEBC631-568B-4D04-90A3-79E75E1D512A}" destId="{38331A56-0E2F-447D-8E47-067A3FC3861F}" srcOrd="0" destOrd="0" presId="urn:microsoft.com/office/officeart/2005/8/layout/process2"/>
    <dgm:cxn modelId="{26F71564-BA78-4311-9039-63BEFD102758}" type="presOf" srcId="{EE49F9FE-A03B-4BCF-B2AA-0D296EEBA66F}" destId="{2741ADDD-C793-4DE0-B1D9-BD0622D74E3A}" srcOrd="0" destOrd="0" presId="urn:microsoft.com/office/officeart/2005/8/layout/process2"/>
    <dgm:cxn modelId="{DDBA5E64-5677-47E8-98D5-1FD99A9361D2}" type="presOf" srcId="{535C79A0-2DA0-415C-947D-E674746C65D6}" destId="{1D3853A9-1D17-498A-89F3-0410D68D4AD9}" srcOrd="0" destOrd="0" presId="urn:microsoft.com/office/officeart/2005/8/layout/process2"/>
    <dgm:cxn modelId="{BA60DD67-ED3E-4F7E-8871-C7F41E0F651E}" srcId="{535C79A0-2DA0-415C-947D-E674746C65D6}" destId="{2C944354-9D00-495A-AA2A-FDD32FDE2D81}" srcOrd="2" destOrd="0" parTransId="{1F3B6B18-3F57-4AF2-9940-37C81E0A3733}" sibTransId="{E7B0AEDB-1B35-4755-A5EF-4E8C9F72A3EE}"/>
    <dgm:cxn modelId="{6B049C4D-BCD4-4885-81D5-559888E955BF}" type="presOf" srcId="{A98DD2AD-18AF-4955-819D-F13205A3B733}" destId="{2EFB9DD9-E566-4C9F-B4DB-76E38300D3F4}" srcOrd="0" destOrd="0" presId="urn:microsoft.com/office/officeart/2005/8/layout/process2"/>
    <dgm:cxn modelId="{29B29D54-C032-4A00-861E-77B8F9D07339}" type="presOf" srcId="{EE49F9FE-A03B-4BCF-B2AA-0D296EEBA66F}" destId="{79835891-9528-444D-A747-14E5A9AF1472}" srcOrd="1" destOrd="0" presId="urn:microsoft.com/office/officeart/2005/8/layout/process2"/>
    <dgm:cxn modelId="{FED82BAA-C7D9-4155-8E20-61118BFD4533}" srcId="{535C79A0-2DA0-415C-947D-E674746C65D6}" destId="{6CEBC631-568B-4D04-90A3-79E75E1D512A}" srcOrd="0" destOrd="0" parTransId="{02464253-8C68-42A4-A594-1519C554CCC7}" sibTransId="{EE49F9FE-A03B-4BCF-B2AA-0D296EEBA66F}"/>
    <dgm:cxn modelId="{B10760B3-DF5D-4F02-839A-3B7772EC30AA}" type="presOf" srcId="{93F0E2AB-BE31-4FC2-AE6D-A8488D5BDD96}" destId="{961D4DD1-06F1-4064-99D2-480D958D1FA0}" srcOrd="0" destOrd="0" presId="urn:microsoft.com/office/officeart/2005/8/layout/process2"/>
    <dgm:cxn modelId="{6278B2BC-55C2-419E-8E7C-545ED074FF88}" srcId="{535C79A0-2DA0-415C-947D-E674746C65D6}" destId="{93F0E2AB-BE31-4FC2-AE6D-A8488D5BDD96}" srcOrd="1" destOrd="0" parTransId="{491736D6-0CD3-4476-B87D-B3BDA00E0EBE}" sibTransId="{A98DD2AD-18AF-4955-819D-F13205A3B733}"/>
    <dgm:cxn modelId="{87938ED6-A54C-4E04-831A-1DE5BF7172E2}" type="presOf" srcId="{A98DD2AD-18AF-4955-819D-F13205A3B733}" destId="{42E310D4-8A16-4346-AE5E-434C63A3A573}" srcOrd="1" destOrd="0" presId="urn:microsoft.com/office/officeart/2005/8/layout/process2"/>
    <dgm:cxn modelId="{47946E68-D79A-4D46-97D8-14004AE465B7}" type="presParOf" srcId="{1D3853A9-1D17-498A-89F3-0410D68D4AD9}" destId="{38331A56-0E2F-447D-8E47-067A3FC3861F}" srcOrd="0" destOrd="0" presId="urn:microsoft.com/office/officeart/2005/8/layout/process2"/>
    <dgm:cxn modelId="{C58D274D-A29E-4060-9258-7B70DA794F42}" type="presParOf" srcId="{1D3853A9-1D17-498A-89F3-0410D68D4AD9}" destId="{2741ADDD-C793-4DE0-B1D9-BD0622D74E3A}" srcOrd="1" destOrd="0" presId="urn:microsoft.com/office/officeart/2005/8/layout/process2"/>
    <dgm:cxn modelId="{109606C8-A9B6-4CEB-9160-3FE03BFA6074}" type="presParOf" srcId="{2741ADDD-C793-4DE0-B1D9-BD0622D74E3A}" destId="{79835891-9528-444D-A747-14E5A9AF1472}" srcOrd="0" destOrd="0" presId="urn:microsoft.com/office/officeart/2005/8/layout/process2"/>
    <dgm:cxn modelId="{1DDAF4E2-B625-4A62-8DD7-CF1FBF64CA50}" type="presParOf" srcId="{1D3853A9-1D17-498A-89F3-0410D68D4AD9}" destId="{961D4DD1-06F1-4064-99D2-480D958D1FA0}" srcOrd="2" destOrd="0" presId="urn:microsoft.com/office/officeart/2005/8/layout/process2"/>
    <dgm:cxn modelId="{1176C794-E701-4728-AF12-513459CFA028}" type="presParOf" srcId="{1D3853A9-1D17-498A-89F3-0410D68D4AD9}" destId="{2EFB9DD9-E566-4C9F-B4DB-76E38300D3F4}" srcOrd="3" destOrd="0" presId="urn:microsoft.com/office/officeart/2005/8/layout/process2"/>
    <dgm:cxn modelId="{E9D81A3E-BB05-40BA-8D9C-3813FB0D28B4}" type="presParOf" srcId="{2EFB9DD9-E566-4C9F-B4DB-76E38300D3F4}" destId="{42E310D4-8A16-4346-AE5E-434C63A3A573}" srcOrd="0" destOrd="0" presId="urn:microsoft.com/office/officeart/2005/8/layout/process2"/>
    <dgm:cxn modelId="{675B2FD1-4C30-47FB-AC4C-0D1477F9E61D}" type="presParOf" srcId="{1D3853A9-1D17-498A-89F3-0410D68D4AD9}" destId="{42B12552-EDDF-46EB-80A3-DAC05FA601F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5C79A0-2DA0-415C-947D-E674746C65D6}" type="doc">
      <dgm:prSet loTypeId="urn:microsoft.com/office/officeart/2005/8/layout/process2" loCatId="process" qsTypeId="urn:microsoft.com/office/officeart/2005/8/quickstyle/simple3" qsCatId="simple" csTypeId="urn:microsoft.com/office/officeart/2005/8/colors/accent6_1" csCatId="accent6" phldr="1"/>
      <dgm:spPr/>
    </dgm:pt>
    <dgm:pt modelId="{6CEBC631-568B-4D04-90A3-79E75E1D512A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Submit Documents to Advisory Committee Members</a:t>
          </a:r>
        </a:p>
      </dgm:t>
    </dgm:pt>
    <dgm:pt modelId="{02464253-8C68-42A4-A594-1519C554CCC7}" type="parTrans" cxnId="{FED82BAA-C7D9-4155-8E20-61118BFD4533}">
      <dgm:prSet/>
      <dgm:spPr/>
      <dgm:t>
        <a:bodyPr/>
        <a:lstStyle/>
        <a:p>
          <a:endParaRPr lang="en-CA"/>
        </a:p>
      </dgm:t>
    </dgm:pt>
    <dgm:pt modelId="{EE49F9FE-A03B-4BCF-B2AA-0D296EEBA66F}" type="sibTrans" cxnId="{FED82BAA-C7D9-4155-8E20-61118BFD4533}">
      <dgm:prSet/>
      <dgm:spPr>
        <a:gradFill rotWithShape="0">
          <a:gsLst>
            <a:gs pos="0">
              <a:schemeClr val="bg1"/>
            </a:gs>
            <a:gs pos="27884">
              <a:srgbClr val="CDB8DF"/>
            </a:gs>
            <a:gs pos="57000">
              <a:srgbClr val="A882C6"/>
            </a:gs>
            <a:gs pos="81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93F0E2AB-BE31-4FC2-AE6D-A8488D5BDD96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Present at committee meeting</a:t>
          </a:r>
        </a:p>
      </dgm:t>
    </dgm:pt>
    <dgm:pt modelId="{491736D6-0CD3-4476-B87D-B3BDA00E0EBE}" type="parTrans" cxnId="{6278B2BC-55C2-419E-8E7C-545ED074FF88}">
      <dgm:prSet/>
      <dgm:spPr/>
      <dgm:t>
        <a:bodyPr/>
        <a:lstStyle/>
        <a:p>
          <a:endParaRPr lang="en-CA"/>
        </a:p>
      </dgm:t>
    </dgm:pt>
    <dgm:pt modelId="{A98DD2AD-18AF-4955-819D-F13205A3B733}" type="sibTrans" cxnId="{6278B2BC-55C2-419E-8E7C-545ED074FF88}">
      <dgm:prSet/>
      <dgm:spPr>
        <a:gradFill rotWithShape="0">
          <a:gsLst>
            <a:gs pos="0">
              <a:schemeClr val="bg1"/>
            </a:gs>
            <a:gs pos="24508">
              <a:srgbClr val="D0BBE0"/>
            </a:gs>
            <a:gs pos="50325">
              <a:srgbClr val="9F74BF"/>
            </a:gs>
            <a:gs pos="78000">
              <a:srgbClr val="7030A0"/>
            </a:gs>
            <a:gs pos="100000">
              <a:srgbClr val="512E84"/>
            </a:gs>
          </a:gsLst>
        </a:gradFill>
      </dgm:spPr>
      <dgm:t>
        <a:bodyPr/>
        <a:lstStyle/>
        <a:p>
          <a:endParaRPr lang="en-CA"/>
        </a:p>
      </dgm:t>
    </dgm:pt>
    <dgm:pt modelId="{2C944354-9D00-495A-AA2A-FDD32FDE2D81}">
      <dgm:prSet phldrT="[Text]" custT="1"/>
      <dgm:spPr/>
      <dgm:t>
        <a:bodyPr/>
        <a:lstStyle/>
        <a:p>
          <a:r>
            <a:rPr lang="en-CA" sz="2000" b="1" dirty="0">
              <a:latin typeface="Abadi Extra Light" panose="020B0204020104020204" pitchFamily="34" charset="0"/>
            </a:rPr>
            <a:t>AC Program Rep submits completed paperwork</a:t>
          </a:r>
        </a:p>
      </dgm:t>
    </dgm:pt>
    <dgm:pt modelId="{1F3B6B18-3F57-4AF2-9940-37C81E0A3733}" type="parTrans" cxnId="{BA60DD67-ED3E-4F7E-8871-C7F41E0F651E}">
      <dgm:prSet/>
      <dgm:spPr/>
      <dgm:t>
        <a:bodyPr/>
        <a:lstStyle/>
        <a:p>
          <a:endParaRPr lang="en-CA"/>
        </a:p>
      </dgm:t>
    </dgm:pt>
    <dgm:pt modelId="{E7B0AEDB-1B35-4755-A5EF-4E8C9F72A3EE}" type="sibTrans" cxnId="{BA60DD67-ED3E-4F7E-8871-C7F41E0F651E}">
      <dgm:prSet/>
      <dgm:spPr/>
      <dgm:t>
        <a:bodyPr/>
        <a:lstStyle/>
        <a:p>
          <a:endParaRPr lang="en-CA"/>
        </a:p>
      </dgm:t>
    </dgm:pt>
    <dgm:pt modelId="{1D3853A9-1D17-498A-89F3-0410D68D4AD9}" type="pres">
      <dgm:prSet presAssocID="{535C79A0-2DA0-415C-947D-E674746C65D6}" presName="linearFlow" presStyleCnt="0">
        <dgm:presLayoutVars>
          <dgm:resizeHandles val="exact"/>
        </dgm:presLayoutVars>
      </dgm:prSet>
      <dgm:spPr/>
    </dgm:pt>
    <dgm:pt modelId="{38331A56-0E2F-447D-8E47-067A3FC3861F}" type="pres">
      <dgm:prSet presAssocID="{6CEBC631-568B-4D04-90A3-79E75E1D512A}" presName="node" presStyleLbl="node1" presStyleIdx="0" presStyleCnt="3">
        <dgm:presLayoutVars>
          <dgm:bulletEnabled val="1"/>
        </dgm:presLayoutVars>
      </dgm:prSet>
      <dgm:spPr/>
    </dgm:pt>
    <dgm:pt modelId="{2741ADDD-C793-4DE0-B1D9-BD0622D74E3A}" type="pres">
      <dgm:prSet presAssocID="{EE49F9FE-A03B-4BCF-B2AA-0D296EEBA66F}" presName="sibTrans" presStyleLbl="sibTrans2D1" presStyleIdx="0" presStyleCnt="2"/>
      <dgm:spPr/>
    </dgm:pt>
    <dgm:pt modelId="{79835891-9528-444D-A747-14E5A9AF1472}" type="pres">
      <dgm:prSet presAssocID="{EE49F9FE-A03B-4BCF-B2AA-0D296EEBA66F}" presName="connectorText" presStyleLbl="sibTrans2D1" presStyleIdx="0" presStyleCnt="2"/>
      <dgm:spPr/>
    </dgm:pt>
    <dgm:pt modelId="{961D4DD1-06F1-4064-99D2-480D958D1FA0}" type="pres">
      <dgm:prSet presAssocID="{93F0E2AB-BE31-4FC2-AE6D-A8488D5BDD96}" presName="node" presStyleLbl="node1" presStyleIdx="1" presStyleCnt="3">
        <dgm:presLayoutVars>
          <dgm:bulletEnabled val="1"/>
        </dgm:presLayoutVars>
      </dgm:prSet>
      <dgm:spPr/>
    </dgm:pt>
    <dgm:pt modelId="{2EFB9DD9-E566-4C9F-B4DB-76E38300D3F4}" type="pres">
      <dgm:prSet presAssocID="{A98DD2AD-18AF-4955-819D-F13205A3B733}" presName="sibTrans" presStyleLbl="sibTrans2D1" presStyleIdx="1" presStyleCnt="2"/>
      <dgm:spPr/>
    </dgm:pt>
    <dgm:pt modelId="{42E310D4-8A16-4346-AE5E-434C63A3A573}" type="pres">
      <dgm:prSet presAssocID="{A98DD2AD-18AF-4955-819D-F13205A3B733}" presName="connectorText" presStyleLbl="sibTrans2D1" presStyleIdx="1" presStyleCnt="2"/>
      <dgm:spPr/>
    </dgm:pt>
    <dgm:pt modelId="{42B12552-EDDF-46EB-80A3-DAC05FA601F6}" type="pres">
      <dgm:prSet presAssocID="{2C944354-9D00-495A-AA2A-FDD32FDE2D81}" presName="node" presStyleLbl="node1" presStyleIdx="2" presStyleCnt="3">
        <dgm:presLayoutVars>
          <dgm:bulletEnabled val="1"/>
        </dgm:presLayoutVars>
      </dgm:prSet>
      <dgm:spPr/>
    </dgm:pt>
  </dgm:ptLst>
  <dgm:cxnLst>
    <dgm:cxn modelId="{75E58D08-04DE-42FB-9BA9-F598BD2C63A1}" type="presOf" srcId="{2C944354-9D00-495A-AA2A-FDD32FDE2D81}" destId="{42B12552-EDDF-46EB-80A3-DAC05FA601F6}" srcOrd="0" destOrd="0" presId="urn:microsoft.com/office/officeart/2005/8/layout/process2"/>
    <dgm:cxn modelId="{32A1A93E-778E-4DF7-BA6D-8684899F4C34}" type="presOf" srcId="{6CEBC631-568B-4D04-90A3-79E75E1D512A}" destId="{38331A56-0E2F-447D-8E47-067A3FC3861F}" srcOrd="0" destOrd="0" presId="urn:microsoft.com/office/officeart/2005/8/layout/process2"/>
    <dgm:cxn modelId="{26F71564-BA78-4311-9039-63BEFD102758}" type="presOf" srcId="{EE49F9FE-A03B-4BCF-B2AA-0D296EEBA66F}" destId="{2741ADDD-C793-4DE0-B1D9-BD0622D74E3A}" srcOrd="0" destOrd="0" presId="urn:microsoft.com/office/officeart/2005/8/layout/process2"/>
    <dgm:cxn modelId="{DDBA5E64-5677-47E8-98D5-1FD99A9361D2}" type="presOf" srcId="{535C79A0-2DA0-415C-947D-E674746C65D6}" destId="{1D3853A9-1D17-498A-89F3-0410D68D4AD9}" srcOrd="0" destOrd="0" presId="urn:microsoft.com/office/officeart/2005/8/layout/process2"/>
    <dgm:cxn modelId="{BA60DD67-ED3E-4F7E-8871-C7F41E0F651E}" srcId="{535C79A0-2DA0-415C-947D-E674746C65D6}" destId="{2C944354-9D00-495A-AA2A-FDD32FDE2D81}" srcOrd="2" destOrd="0" parTransId="{1F3B6B18-3F57-4AF2-9940-37C81E0A3733}" sibTransId="{E7B0AEDB-1B35-4755-A5EF-4E8C9F72A3EE}"/>
    <dgm:cxn modelId="{6B049C4D-BCD4-4885-81D5-559888E955BF}" type="presOf" srcId="{A98DD2AD-18AF-4955-819D-F13205A3B733}" destId="{2EFB9DD9-E566-4C9F-B4DB-76E38300D3F4}" srcOrd="0" destOrd="0" presId="urn:microsoft.com/office/officeart/2005/8/layout/process2"/>
    <dgm:cxn modelId="{29B29D54-C032-4A00-861E-77B8F9D07339}" type="presOf" srcId="{EE49F9FE-A03B-4BCF-B2AA-0D296EEBA66F}" destId="{79835891-9528-444D-A747-14E5A9AF1472}" srcOrd="1" destOrd="0" presId="urn:microsoft.com/office/officeart/2005/8/layout/process2"/>
    <dgm:cxn modelId="{FED82BAA-C7D9-4155-8E20-61118BFD4533}" srcId="{535C79A0-2DA0-415C-947D-E674746C65D6}" destId="{6CEBC631-568B-4D04-90A3-79E75E1D512A}" srcOrd="0" destOrd="0" parTransId="{02464253-8C68-42A4-A594-1519C554CCC7}" sibTransId="{EE49F9FE-A03B-4BCF-B2AA-0D296EEBA66F}"/>
    <dgm:cxn modelId="{B10760B3-DF5D-4F02-839A-3B7772EC30AA}" type="presOf" srcId="{93F0E2AB-BE31-4FC2-AE6D-A8488D5BDD96}" destId="{961D4DD1-06F1-4064-99D2-480D958D1FA0}" srcOrd="0" destOrd="0" presId="urn:microsoft.com/office/officeart/2005/8/layout/process2"/>
    <dgm:cxn modelId="{6278B2BC-55C2-419E-8E7C-545ED074FF88}" srcId="{535C79A0-2DA0-415C-947D-E674746C65D6}" destId="{93F0E2AB-BE31-4FC2-AE6D-A8488D5BDD96}" srcOrd="1" destOrd="0" parTransId="{491736D6-0CD3-4476-B87D-B3BDA00E0EBE}" sibTransId="{A98DD2AD-18AF-4955-819D-F13205A3B733}"/>
    <dgm:cxn modelId="{87938ED6-A54C-4E04-831A-1DE5BF7172E2}" type="presOf" srcId="{A98DD2AD-18AF-4955-819D-F13205A3B733}" destId="{42E310D4-8A16-4346-AE5E-434C63A3A573}" srcOrd="1" destOrd="0" presId="urn:microsoft.com/office/officeart/2005/8/layout/process2"/>
    <dgm:cxn modelId="{47946E68-D79A-4D46-97D8-14004AE465B7}" type="presParOf" srcId="{1D3853A9-1D17-498A-89F3-0410D68D4AD9}" destId="{38331A56-0E2F-447D-8E47-067A3FC3861F}" srcOrd="0" destOrd="0" presId="urn:microsoft.com/office/officeart/2005/8/layout/process2"/>
    <dgm:cxn modelId="{C58D274D-A29E-4060-9258-7B70DA794F42}" type="presParOf" srcId="{1D3853A9-1D17-498A-89F3-0410D68D4AD9}" destId="{2741ADDD-C793-4DE0-B1D9-BD0622D74E3A}" srcOrd="1" destOrd="0" presId="urn:microsoft.com/office/officeart/2005/8/layout/process2"/>
    <dgm:cxn modelId="{109606C8-A9B6-4CEB-9160-3FE03BFA6074}" type="presParOf" srcId="{2741ADDD-C793-4DE0-B1D9-BD0622D74E3A}" destId="{79835891-9528-444D-A747-14E5A9AF1472}" srcOrd="0" destOrd="0" presId="urn:microsoft.com/office/officeart/2005/8/layout/process2"/>
    <dgm:cxn modelId="{1DDAF4E2-B625-4A62-8DD7-CF1FBF64CA50}" type="presParOf" srcId="{1D3853A9-1D17-498A-89F3-0410D68D4AD9}" destId="{961D4DD1-06F1-4064-99D2-480D958D1FA0}" srcOrd="2" destOrd="0" presId="urn:microsoft.com/office/officeart/2005/8/layout/process2"/>
    <dgm:cxn modelId="{1176C794-E701-4728-AF12-513459CFA028}" type="presParOf" srcId="{1D3853A9-1D17-498A-89F3-0410D68D4AD9}" destId="{2EFB9DD9-E566-4C9F-B4DB-76E38300D3F4}" srcOrd="3" destOrd="0" presId="urn:microsoft.com/office/officeart/2005/8/layout/process2"/>
    <dgm:cxn modelId="{E9D81A3E-BB05-40BA-8D9C-3813FB0D28B4}" type="presParOf" srcId="{2EFB9DD9-E566-4C9F-B4DB-76E38300D3F4}" destId="{42E310D4-8A16-4346-AE5E-434C63A3A573}" srcOrd="0" destOrd="0" presId="urn:microsoft.com/office/officeart/2005/8/layout/process2"/>
    <dgm:cxn modelId="{675B2FD1-4C30-47FB-AC4C-0D1477F9E61D}" type="presParOf" srcId="{1D3853A9-1D17-498A-89F3-0410D68D4AD9}" destId="{42B12552-EDDF-46EB-80A3-DAC05FA601F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1A56-0E2F-447D-8E47-067A3FC3861F}">
      <dsp:nvSpPr>
        <dsp:cNvPr id="0" name=""/>
        <dsp:cNvSpPr/>
      </dsp:nvSpPr>
      <dsp:spPr>
        <a:xfrm>
          <a:off x="2442323" y="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>
              <a:latin typeface="Abadi Extra Light" panose="020B0204020104020204" pitchFamily="34" charset="0"/>
            </a:rPr>
            <a:t>Talk to lab members and others in the program</a:t>
          </a:r>
        </a:p>
      </dsp:txBody>
      <dsp:txXfrm>
        <a:off x="2481287" y="38964"/>
        <a:ext cx="2316666" cy="1252402"/>
      </dsp:txXfrm>
    </dsp:sp>
    <dsp:sp modelId="{2741ADDD-C793-4DE0-B1D9-BD0622D74E3A}">
      <dsp:nvSpPr>
        <dsp:cNvPr id="0" name=""/>
        <dsp:cNvSpPr/>
      </dsp:nvSpPr>
      <dsp:spPr>
        <a:xfrm rot="5400000">
          <a:off x="3390183" y="1363588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6122">
              <a:schemeClr val="bg1"/>
            </a:gs>
            <a:gs pos="33310">
              <a:srgbClr val="BB9CD2"/>
            </a:gs>
            <a:gs pos="56448">
              <a:srgbClr val="9160B6"/>
            </a:gs>
            <a:gs pos="75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 rot="-5400000">
        <a:off x="3460026" y="1413475"/>
        <a:ext cx="359188" cy="349211"/>
      </dsp:txXfrm>
    </dsp:sp>
    <dsp:sp modelId="{961D4DD1-06F1-4064-99D2-480D958D1FA0}">
      <dsp:nvSpPr>
        <dsp:cNvPr id="0" name=""/>
        <dsp:cNvSpPr/>
      </dsp:nvSpPr>
      <dsp:spPr>
        <a:xfrm>
          <a:off x="2442323" y="1995494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Discuss Transferring with Supervisor(s)</a:t>
          </a:r>
        </a:p>
      </dsp:txBody>
      <dsp:txXfrm>
        <a:off x="2481287" y="2034458"/>
        <a:ext cx="2316666" cy="1252402"/>
      </dsp:txXfrm>
    </dsp:sp>
    <dsp:sp modelId="{2EFB9DD9-E566-4C9F-B4DB-76E38300D3F4}">
      <dsp:nvSpPr>
        <dsp:cNvPr id="0" name=""/>
        <dsp:cNvSpPr/>
      </dsp:nvSpPr>
      <dsp:spPr>
        <a:xfrm rot="5400000">
          <a:off x="3390183" y="3359083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53000">
              <a:srgbClr val="A881C5"/>
            </a:gs>
            <a:gs pos="28567">
              <a:srgbClr val="CAB2DC"/>
            </a:gs>
            <a:gs pos="77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 rot="-5400000">
        <a:off x="3460026" y="3408970"/>
        <a:ext cx="359188" cy="349211"/>
      </dsp:txXfrm>
    </dsp:sp>
    <dsp:sp modelId="{42B12552-EDDF-46EB-80A3-DAC05FA601F6}">
      <dsp:nvSpPr>
        <dsp:cNvPr id="0" name=""/>
        <dsp:cNvSpPr/>
      </dsp:nvSpPr>
      <dsp:spPr>
        <a:xfrm>
          <a:off x="2442323" y="399099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>
              <a:latin typeface="Abadi Extra Light" panose="020B0204020104020204" pitchFamily="34" charset="0"/>
            </a:rPr>
            <a:t>Schedule Committee Meeting</a:t>
          </a:r>
        </a:p>
      </dsp:txBody>
      <dsp:txXfrm>
        <a:off x="2481287" y="4029954"/>
        <a:ext cx="2316666" cy="1252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1A56-0E2F-447D-8E47-067A3FC3861F}">
      <dsp:nvSpPr>
        <dsp:cNvPr id="0" name=""/>
        <dsp:cNvSpPr/>
      </dsp:nvSpPr>
      <dsp:spPr>
        <a:xfrm>
          <a:off x="2442323" y="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>
              <a:latin typeface="Abadi Extra Light" panose="020B0204020104020204" pitchFamily="34" charset="0"/>
            </a:rPr>
            <a:t>Talk to lab members and others in the program</a:t>
          </a:r>
        </a:p>
      </dsp:txBody>
      <dsp:txXfrm>
        <a:off x="2481287" y="38964"/>
        <a:ext cx="2316666" cy="1252402"/>
      </dsp:txXfrm>
    </dsp:sp>
    <dsp:sp modelId="{2741ADDD-C793-4DE0-B1D9-BD0622D74E3A}">
      <dsp:nvSpPr>
        <dsp:cNvPr id="0" name=""/>
        <dsp:cNvSpPr/>
      </dsp:nvSpPr>
      <dsp:spPr>
        <a:xfrm rot="5400000">
          <a:off x="3390183" y="1363588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6122">
              <a:schemeClr val="bg1"/>
            </a:gs>
            <a:gs pos="33310">
              <a:srgbClr val="BB9CD2"/>
            </a:gs>
            <a:gs pos="56448">
              <a:srgbClr val="9160B6"/>
            </a:gs>
            <a:gs pos="75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 rot="-5400000">
        <a:off x="3460026" y="1413475"/>
        <a:ext cx="359188" cy="349211"/>
      </dsp:txXfrm>
    </dsp:sp>
    <dsp:sp modelId="{961D4DD1-06F1-4064-99D2-480D958D1FA0}">
      <dsp:nvSpPr>
        <dsp:cNvPr id="0" name=""/>
        <dsp:cNvSpPr/>
      </dsp:nvSpPr>
      <dsp:spPr>
        <a:xfrm>
          <a:off x="2442323" y="1995494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Discuss Transferring with Supervisor(s)</a:t>
          </a:r>
        </a:p>
      </dsp:txBody>
      <dsp:txXfrm>
        <a:off x="2481287" y="2034458"/>
        <a:ext cx="2316666" cy="1252402"/>
      </dsp:txXfrm>
    </dsp:sp>
    <dsp:sp modelId="{2EFB9DD9-E566-4C9F-B4DB-76E38300D3F4}">
      <dsp:nvSpPr>
        <dsp:cNvPr id="0" name=""/>
        <dsp:cNvSpPr/>
      </dsp:nvSpPr>
      <dsp:spPr>
        <a:xfrm rot="5400000">
          <a:off x="3390183" y="3359083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53000">
              <a:srgbClr val="A881C5"/>
            </a:gs>
            <a:gs pos="28567">
              <a:srgbClr val="CAB2DC"/>
            </a:gs>
            <a:gs pos="77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 rot="-5400000">
        <a:off x="3460026" y="3408970"/>
        <a:ext cx="359188" cy="349211"/>
      </dsp:txXfrm>
    </dsp:sp>
    <dsp:sp modelId="{42B12552-EDDF-46EB-80A3-DAC05FA601F6}">
      <dsp:nvSpPr>
        <dsp:cNvPr id="0" name=""/>
        <dsp:cNvSpPr/>
      </dsp:nvSpPr>
      <dsp:spPr>
        <a:xfrm>
          <a:off x="2442323" y="399099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>
              <a:latin typeface="Abadi Extra Light" panose="020B0204020104020204" pitchFamily="34" charset="0"/>
            </a:rPr>
            <a:t>Schedule Committee Meeting</a:t>
          </a:r>
        </a:p>
      </dsp:txBody>
      <dsp:txXfrm>
        <a:off x="2481287" y="4029954"/>
        <a:ext cx="2316666" cy="1252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1A56-0E2F-447D-8E47-067A3FC3861F}">
      <dsp:nvSpPr>
        <dsp:cNvPr id="0" name=""/>
        <dsp:cNvSpPr/>
      </dsp:nvSpPr>
      <dsp:spPr>
        <a:xfrm>
          <a:off x="2341189" y="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Submit Documents to Advisory Committee Members</a:t>
          </a:r>
        </a:p>
      </dsp:txBody>
      <dsp:txXfrm>
        <a:off x="2380153" y="38964"/>
        <a:ext cx="2316666" cy="1252402"/>
      </dsp:txXfrm>
    </dsp:sp>
    <dsp:sp modelId="{2741ADDD-C793-4DE0-B1D9-BD0622D74E3A}">
      <dsp:nvSpPr>
        <dsp:cNvPr id="0" name=""/>
        <dsp:cNvSpPr/>
      </dsp:nvSpPr>
      <dsp:spPr>
        <a:xfrm rot="5400000">
          <a:off x="3289049" y="1363588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27884">
              <a:srgbClr val="CDB8DF"/>
            </a:gs>
            <a:gs pos="57000">
              <a:srgbClr val="A882C6"/>
            </a:gs>
            <a:gs pos="81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500" kern="1200"/>
        </a:p>
      </dsp:txBody>
      <dsp:txXfrm rot="-5400000">
        <a:off x="3358892" y="1413475"/>
        <a:ext cx="359188" cy="349211"/>
      </dsp:txXfrm>
    </dsp:sp>
    <dsp:sp modelId="{961D4DD1-06F1-4064-99D2-480D958D1FA0}">
      <dsp:nvSpPr>
        <dsp:cNvPr id="0" name=""/>
        <dsp:cNvSpPr/>
      </dsp:nvSpPr>
      <dsp:spPr>
        <a:xfrm>
          <a:off x="2341189" y="1995494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Present at committee meeting</a:t>
          </a:r>
        </a:p>
      </dsp:txBody>
      <dsp:txXfrm>
        <a:off x="2380153" y="2034458"/>
        <a:ext cx="2316666" cy="1252402"/>
      </dsp:txXfrm>
    </dsp:sp>
    <dsp:sp modelId="{2EFB9DD9-E566-4C9F-B4DB-76E38300D3F4}">
      <dsp:nvSpPr>
        <dsp:cNvPr id="0" name=""/>
        <dsp:cNvSpPr/>
      </dsp:nvSpPr>
      <dsp:spPr>
        <a:xfrm rot="5400000">
          <a:off x="3289049" y="3359083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24508">
              <a:srgbClr val="D0BBE0"/>
            </a:gs>
            <a:gs pos="50325">
              <a:srgbClr val="9F74BF"/>
            </a:gs>
            <a:gs pos="78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500" kern="1200"/>
        </a:p>
      </dsp:txBody>
      <dsp:txXfrm rot="-5400000">
        <a:off x="3358892" y="3408970"/>
        <a:ext cx="359188" cy="349211"/>
      </dsp:txXfrm>
    </dsp:sp>
    <dsp:sp modelId="{42B12552-EDDF-46EB-80A3-DAC05FA601F6}">
      <dsp:nvSpPr>
        <dsp:cNvPr id="0" name=""/>
        <dsp:cNvSpPr/>
      </dsp:nvSpPr>
      <dsp:spPr>
        <a:xfrm>
          <a:off x="2341189" y="399099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AC Program Rep submits completed paperwork</a:t>
          </a:r>
        </a:p>
      </dsp:txBody>
      <dsp:txXfrm>
        <a:off x="2380153" y="4029954"/>
        <a:ext cx="2316666" cy="12524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1A56-0E2F-447D-8E47-067A3FC3861F}">
      <dsp:nvSpPr>
        <dsp:cNvPr id="0" name=""/>
        <dsp:cNvSpPr/>
      </dsp:nvSpPr>
      <dsp:spPr>
        <a:xfrm>
          <a:off x="2442323" y="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>
              <a:latin typeface="Abadi Extra Light" panose="020B0204020104020204" pitchFamily="34" charset="0"/>
            </a:rPr>
            <a:t>Talk to lab members and others in the program</a:t>
          </a:r>
        </a:p>
      </dsp:txBody>
      <dsp:txXfrm>
        <a:off x="2481287" y="38964"/>
        <a:ext cx="2316666" cy="1252402"/>
      </dsp:txXfrm>
    </dsp:sp>
    <dsp:sp modelId="{2741ADDD-C793-4DE0-B1D9-BD0622D74E3A}">
      <dsp:nvSpPr>
        <dsp:cNvPr id="0" name=""/>
        <dsp:cNvSpPr/>
      </dsp:nvSpPr>
      <dsp:spPr>
        <a:xfrm rot="5400000">
          <a:off x="3390183" y="1363588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6122">
              <a:schemeClr val="bg1"/>
            </a:gs>
            <a:gs pos="33310">
              <a:srgbClr val="BB9CD2"/>
            </a:gs>
            <a:gs pos="56448">
              <a:srgbClr val="9160B6"/>
            </a:gs>
            <a:gs pos="75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 rot="-5400000">
        <a:off x="3460026" y="1413475"/>
        <a:ext cx="359188" cy="349211"/>
      </dsp:txXfrm>
    </dsp:sp>
    <dsp:sp modelId="{961D4DD1-06F1-4064-99D2-480D958D1FA0}">
      <dsp:nvSpPr>
        <dsp:cNvPr id="0" name=""/>
        <dsp:cNvSpPr/>
      </dsp:nvSpPr>
      <dsp:spPr>
        <a:xfrm>
          <a:off x="2442323" y="1995494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Discuss Transferring with Supervisor(s)</a:t>
          </a:r>
        </a:p>
      </dsp:txBody>
      <dsp:txXfrm>
        <a:off x="2481287" y="2034458"/>
        <a:ext cx="2316666" cy="1252402"/>
      </dsp:txXfrm>
    </dsp:sp>
    <dsp:sp modelId="{2EFB9DD9-E566-4C9F-B4DB-76E38300D3F4}">
      <dsp:nvSpPr>
        <dsp:cNvPr id="0" name=""/>
        <dsp:cNvSpPr/>
      </dsp:nvSpPr>
      <dsp:spPr>
        <a:xfrm rot="5400000">
          <a:off x="3390183" y="3359083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53000">
              <a:srgbClr val="A881C5"/>
            </a:gs>
            <a:gs pos="28567">
              <a:srgbClr val="CAB2DC"/>
            </a:gs>
            <a:gs pos="77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 rot="-5400000">
        <a:off x="3460026" y="3408970"/>
        <a:ext cx="359188" cy="349211"/>
      </dsp:txXfrm>
    </dsp:sp>
    <dsp:sp modelId="{42B12552-EDDF-46EB-80A3-DAC05FA601F6}">
      <dsp:nvSpPr>
        <dsp:cNvPr id="0" name=""/>
        <dsp:cNvSpPr/>
      </dsp:nvSpPr>
      <dsp:spPr>
        <a:xfrm>
          <a:off x="2442323" y="399099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>
              <a:latin typeface="Abadi Extra Light" panose="020B0204020104020204" pitchFamily="34" charset="0"/>
            </a:rPr>
            <a:t>Schedule Committee Meeting</a:t>
          </a:r>
        </a:p>
      </dsp:txBody>
      <dsp:txXfrm>
        <a:off x="2481287" y="4029954"/>
        <a:ext cx="2316666" cy="12524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1A56-0E2F-447D-8E47-067A3FC3861F}">
      <dsp:nvSpPr>
        <dsp:cNvPr id="0" name=""/>
        <dsp:cNvSpPr/>
      </dsp:nvSpPr>
      <dsp:spPr>
        <a:xfrm>
          <a:off x="2341189" y="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Submit Documents to Advisory Committee Members</a:t>
          </a:r>
        </a:p>
      </dsp:txBody>
      <dsp:txXfrm>
        <a:off x="2380153" y="38964"/>
        <a:ext cx="2316666" cy="1252402"/>
      </dsp:txXfrm>
    </dsp:sp>
    <dsp:sp modelId="{2741ADDD-C793-4DE0-B1D9-BD0622D74E3A}">
      <dsp:nvSpPr>
        <dsp:cNvPr id="0" name=""/>
        <dsp:cNvSpPr/>
      </dsp:nvSpPr>
      <dsp:spPr>
        <a:xfrm rot="5400000">
          <a:off x="3289049" y="1363588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27884">
              <a:srgbClr val="CDB8DF"/>
            </a:gs>
            <a:gs pos="57000">
              <a:srgbClr val="A882C6"/>
            </a:gs>
            <a:gs pos="81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500" kern="1200"/>
        </a:p>
      </dsp:txBody>
      <dsp:txXfrm rot="-5400000">
        <a:off x="3358892" y="1413475"/>
        <a:ext cx="359188" cy="349211"/>
      </dsp:txXfrm>
    </dsp:sp>
    <dsp:sp modelId="{961D4DD1-06F1-4064-99D2-480D958D1FA0}">
      <dsp:nvSpPr>
        <dsp:cNvPr id="0" name=""/>
        <dsp:cNvSpPr/>
      </dsp:nvSpPr>
      <dsp:spPr>
        <a:xfrm>
          <a:off x="2341189" y="1995494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Present at committee meeting</a:t>
          </a:r>
        </a:p>
      </dsp:txBody>
      <dsp:txXfrm>
        <a:off x="2380153" y="2034458"/>
        <a:ext cx="2316666" cy="1252402"/>
      </dsp:txXfrm>
    </dsp:sp>
    <dsp:sp modelId="{2EFB9DD9-E566-4C9F-B4DB-76E38300D3F4}">
      <dsp:nvSpPr>
        <dsp:cNvPr id="0" name=""/>
        <dsp:cNvSpPr/>
      </dsp:nvSpPr>
      <dsp:spPr>
        <a:xfrm rot="5400000">
          <a:off x="3289049" y="3359083"/>
          <a:ext cx="498873" cy="598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bg1"/>
            </a:gs>
            <a:gs pos="24508">
              <a:srgbClr val="D0BBE0"/>
            </a:gs>
            <a:gs pos="50325">
              <a:srgbClr val="9F74BF"/>
            </a:gs>
            <a:gs pos="78000">
              <a:srgbClr val="7030A0"/>
            </a:gs>
            <a:gs pos="100000">
              <a:srgbClr val="512E8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500" kern="1200"/>
        </a:p>
      </dsp:txBody>
      <dsp:txXfrm rot="-5400000">
        <a:off x="3358892" y="3408970"/>
        <a:ext cx="359188" cy="349211"/>
      </dsp:txXfrm>
    </dsp:sp>
    <dsp:sp modelId="{42B12552-EDDF-46EB-80A3-DAC05FA601F6}">
      <dsp:nvSpPr>
        <dsp:cNvPr id="0" name=""/>
        <dsp:cNvSpPr/>
      </dsp:nvSpPr>
      <dsp:spPr>
        <a:xfrm>
          <a:off x="2341189" y="3990990"/>
          <a:ext cx="2394594" cy="13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>
              <a:latin typeface="Abadi Extra Light" panose="020B0204020104020204" pitchFamily="34" charset="0"/>
            </a:rPr>
            <a:t>AC Program Rep submits completed paperwork</a:t>
          </a:r>
        </a:p>
      </dsp:txBody>
      <dsp:txXfrm>
        <a:off x="2380153" y="4029954"/>
        <a:ext cx="2316666" cy="1252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2E8B0-835A-4234-80E9-D51C64FA519B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31855-3078-40B9-A6DD-9C98E5CD9D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50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941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43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798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27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44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36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790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303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2092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307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263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31855-3078-40B9-A6DD-9C98E5CD9DA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21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34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3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63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21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3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82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18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60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57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81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22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F8DA-3C36-43A2-A398-B9DA376E2F37}" type="datetimeFigureOut">
              <a:rPr lang="en-CA" smtClean="0"/>
              <a:t>2022-10-21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620A-86C1-4F9F-A82A-7A7906AC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7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san.simpson@schulich.uwo.ca" TargetMode="External"/><Relationship Id="rId5" Type="http://schemas.openxmlformats.org/officeDocument/2006/relationships/hyperlink" Target="mailto:ccheu252@uwo.ca" TargetMode="Externa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5" Type="http://schemas.openxmlformats.org/officeDocument/2006/relationships/hyperlink" Target="file:///C:\Users\Chloe\Desktop\Desktop\Masters%20Degree%20-%20actual\Advisory%20Committee\MSc%20advisory%20committee%20form%20FINAL%20Sep%202022.pdf" TargetMode="Externa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hyperlink" Target="https://www.grad.uwo.ca/doc/academic_services/academic_request/request_m-d_transf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B65E1-E8F4-4906-B416-97532EC5C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24" y="2587722"/>
            <a:ext cx="11548152" cy="2865590"/>
          </a:xfrm>
        </p:spPr>
        <p:txBody>
          <a:bodyPr/>
          <a:lstStyle/>
          <a:p>
            <a:pPr marL="0" indent="0" algn="ctr">
              <a:buNone/>
            </a:pPr>
            <a:r>
              <a:rPr lang="en-CA" sz="26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SONGS Information Session Committee Presents: </a:t>
            </a:r>
          </a:p>
          <a:p>
            <a:pPr marL="0" indent="0" algn="ctr">
              <a:buNone/>
            </a:pPr>
            <a:br>
              <a:rPr lang="en-CA" dirty="0">
                <a:solidFill>
                  <a:srgbClr val="7030A0"/>
                </a:solidFill>
                <a:latin typeface="Abadi Extra Light" panose="020B0204020104020204" pitchFamily="34" charset="0"/>
              </a:rPr>
            </a:br>
            <a:r>
              <a:rPr lang="en-CA" sz="4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Master’s to PhD Transfer Information Session</a:t>
            </a:r>
            <a:br>
              <a:rPr lang="en-CA" sz="4400" dirty="0">
                <a:solidFill>
                  <a:schemeClr val="tx1"/>
                </a:solidFill>
                <a:latin typeface="Abadi Extra Light" panose="020B0204020104020204" pitchFamily="34" charset="0"/>
              </a:rPr>
            </a:br>
            <a:br>
              <a:rPr lang="en-CA" sz="3600" dirty="0">
                <a:solidFill>
                  <a:schemeClr val="tx1"/>
                </a:solidFill>
                <a:latin typeface="Abadi Extra Light" panose="020B0204020104020204" pitchFamily="34" charset="0"/>
              </a:rPr>
            </a:br>
            <a:r>
              <a:rPr lang="en-CA" dirty="0">
                <a:solidFill>
                  <a:schemeClr val="tx1"/>
                </a:solidFill>
                <a:latin typeface="Abadi Extra Light" panose="020B0204020104020204" pitchFamily="34" charset="0"/>
              </a:rPr>
              <a:t>Presented by: </a:t>
            </a:r>
            <a:r>
              <a:rPr lang="en-CA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Chloe Cheung</a:t>
            </a:r>
            <a:br>
              <a:rPr lang="en-CA" b="1" dirty="0">
                <a:solidFill>
                  <a:schemeClr val="tx1"/>
                </a:solidFill>
                <a:latin typeface="Abadi Extra Light" panose="020B0204020104020204" pitchFamily="34" charset="0"/>
              </a:rPr>
            </a:br>
            <a:r>
              <a:rPr lang="en-CA" dirty="0">
                <a:solidFill>
                  <a:schemeClr val="tx1"/>
                </a:solidFill>
                <a:latin typeface="Abadi Extra Light" panose="020B0204020104020204" pitchFamily="34" charset="0"/>
              </a:rPr>
              <a:t> Chair of the Information Session Committee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00FEE833-2081-4C9A-9A9D-7B8528D39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324" y="428554"/>
            <a:ext cx="2027353" cy="195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5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B2BDB5-7D51-4B43-85CD-49DE7B13A113}"/>
              </a:ext>
            </a:extLst>
          </p:cNvPr>
          <p:cNvSpPr txBox="1"/>
          <p:nvPr/>
        </p:nvSpPr>
        <p:spPr>
          <a:xfrm>
            <a:off x="324813" y="1249740"/>
            <a:ext cx="1128616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	</a:t>
            </a:r>
            <a:r>
              <a:rPr lang="en-US" sz="2400" dirty="0">
                <a:latin typeface="Abadi Extra Light" panose="020B0204020104020204" pitchFamily="34" charset="0"/>
              </a:rPr>
              <a:t>If accepted to transfer, rollover PhD students are </a:t>
            </a:r>
            <a:r>
              <a:rPr lang="en-US" sz="2400" u="sng" dirty="0">
                <a:latin typeface="Abadi Extra Light" panose="020B0204020104020204" pitchFamily="34" charset="0"/>
              </a:rPr>
              <a:t>guaranteed funding</a:t>
            </a:r>
            <a:r>
              <a:rPr lang="en-US" sz="2400" dirty="0">
                <a:latin typeface="Abadi Extra Light" panose="020B0204020104020204" pitchFamily="34" charset="0"/>
              </a:rPr>
              <a:t> for the following periods of time (if academic progression and eligibility requirements are met)</a:t>
            </a:r>
          </a:p>
          <a:p>
            <a:pPr algn="ctr"/>
            <a:endParaRPr lang="en-US" sz="2400" dirty="0">
              <a:latin typeface="Abadi Extra Light" panose="020B0204020104020204" pitchFamily="34" charset="0"/>
            </a:endParaRPr>
          </a:p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Funding terms: </a:t>
            </a:r>
          </a:p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PhD students (</a:t>
            </a:r>
            <a:r>
              <a:rPr lang="en-US" sz="2400" b="1" dirty="0">
                <a:solidFill>
                  <a:srgbClr val="7030A0"/>
                </a:solidFill>
                <a:latin typeface="Abadi Extra Light" panose="020B0204020104020204" pitchFamily="34" charset="0"/>
              </a:rPr>
              <a:t>Roll-Over &amp; Direct Entry</a:t>
            </a:r>
            <a:r>
              <a:rPr lang="en-US" sz="2400" b="1" dirty="0">
                <a:latin typeface="Abadi Extra Light" panose="020B0204020104020204" pitchFamily="34" charset="0"/>
              </a:rPr>
              <a:t>): </a:t>
            </a:r>
            <a:r>
              <a:rPr lang="en-US" sz="2400" b="1" dirty="0">
                <a:highlight>
                  <a:srgbClr val="FFFF00"/>
                </a:highlight>
                <a:latin typeface="Abadi Extra Light" panose="020B0204020104020204" pitchFamily="34" charset="0"/>
              </a:rPr>
              <a:t>15 terms (5 years)</a:t>
            </a:r>
          </a:p>
          <a:p>
            <a:pPr algn="ctr"/>
            <a:endParaRPr lang="en-US" sz="2400" dirty="0">
              <a:latin typeface="Abadi Extra Light" panose="020B0204020104020204" pitchFamily="34" charset="0"/>
            </a:endParaRPr>
          </a:p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In comparison to:</a:t>
            </a:r>
          </a:p>
          <a:p>
            <a:pPr algn="ctr"/>
            <a:endParaRPr lang="en-US" sz="2400" dirty="0">
              <a:latin typeface="Abadi Extra Light" panose="020B0204020104020204" pitchFamily="34" charset="0"/>
            </a:endParaRPr>
          </a:p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MSc students: 6 terms (2 years)</a:t>
            </a:r>
          </a:p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PhD students: 12 terms (4 years)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30AF2-16FB-4200-AE07-60F482B53D08}"/>
              </a:ext>
            </a:extLst>
          </p:cNvPr>
          <p:cNvSpPr txBox="1"/>
          <p:nvPr/>
        </p:nvSpPr>
        <p:spPr>
          <a:xfrm>
            <a:off x="581025" y="401126"/>
            <a:ext cx="545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Post-Transfer</a:t>
            </a:r>
            <a:r>
              <a:rPr lang="en-US" sz="2800" b="1" dirty="0">
                <a:latin typeface="Abadi Extra Light" panose="020B0204020104020204" pitchFamily="34" charset="0"/>
              </a:rPr>
              <a:t>: PhD Funding</a:t>
            </a:r>
            <a:endParaRPr lang="en-CA" sz="2800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5CAD0-4612-4A86-8C56-F4B41909D2B9}"/>
              </a:ext>
            </a:extLst>
          </p:cNvPr>
          <p:cNvSpPr txBox="1"/>
          <p:nvPr/>
        </p:nvSpPr>
        <p:spPr>
          <a:xfrm>
            <a:off x="975349" y="5404724"/>
            <a:ext cx="10113063" cy="923330"/>
          </a:xfrm>
          <a:prstGeom prst="rect">
            <a:avLst/>
          </a:prstGeom>
          <a:noFill/>
          <a:ln>
            <a:solidFill>
              <a:srgbClr val="512E84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800" b="1" u="sng" dirty="0">
              <a:latin typeface="Abadi Extra Light" panose="020B0204020104020204" pitchFamily="34" charset="0"/>
            </a:endParaRPr>
          </a:p>
          <a:p>
            <a:r>
              <a:rPr lang="en-US" sz="1800" b="1" dirty="0">
                <a:latin typeface="Abadi Extra Light" panose="020B0204020104020204" pitchFamily="34" charset="0"/>
              </a:rPr>
              <a:t>Minimum funding is dependent on supervisor’s home department/faculty but is generally higher for PhD students</a:t>
            </a:r>
            <a:endParaRPr lang="en-CA" sz="1800" b="1" dirty="0">
              <a:latin typeface="Abadi Extra Light" panose="020B0204020104020204" pitchFamily="34" charset="0"/>
            </a:endParaRPr>
          </a:p>
          <a:p>
            <a:endParaRPr lang="en-CA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D5E60BB-78E3-49C3-BAB7-268C944EA787}"/>
              </a:ext>
            </a:extLst>
          </p:cNvPr>
          <p:cNvGrpSpPr/>
          <p:nvPr/>
        </p:nvGrpSpPr>
        <p:grpSpPr>
          <a:xfrm>
            <a:off x="8080028" y="4284906"/>
            <a:ext cx="2948753" cy="644577"/>
            <a:chOff x="8139659" y="4324662"/>
            <a:chExt cx="2948753" cy="644577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54C1E7DE-593A-4727-A965-B06D57254CB8}"/>
                </a:ext>
              </a:extLst>
            </p:cNvPr>
            <p:cNvSpPr/>
            <p:nvPr/>
          </p:nvSpPr>
          <p:spPr>
            <a:xfrm>
              <a:off x="8139659" y="4324662"/>
              <a:ext cx="314793" cy="644577"/>
            </a:xfrm>
            <a:prstGeom prst="righ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5CBEDC-7316-40EF-A2CA-7A37509E814B}"/>
                </a:ext>
              </a:extLst>
            </p:cNvPr>
            <p:cNvSpPr txBox="1"/>
            <p:nvPr/>
          </p:nvSpPr>
          <p:spPr>
            <a:xfrm>
              <a:off x="8448270" y="4416118"/>
              <a:ext cx="26401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Abadi Extra Light" panose="020B0204020104020204" pitchFamily="34" charset="0"/>
                  <a:ea typeface="+mn-ea"/>
                  <a:cs typeface="+mn-cs"/>
                </a:rPr>
                <a:t>18 terms (6 years)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21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86094B-5FCB-49A2-991A-98589AD44FEE}"/>
              </a:ext>
            </a:extLst>
          </p:cNvPr>
          <p:cNvSpPr txBox="1"/>
          <p:nvPr/>
        </p:nvSpPr>
        <p:spPr>
          <a:xfrm>
            <a:off x="581024" y="401126"/>
            <a:ext cx="9845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Post-Transfer:</a:t>
            </a:r>
            <a:r>
              <a:rPr lang="en-US" sz="2800" b="1" dirty="0">
                <a:latin typeface="Abadi Extra Light" panose="020B0204020104020204" pitchFamily="34" charset="0"/>
              </a:rPr>
              <a:t> </a:t>
            </a:r>
            <a:r>
              <a:rPr lang="en-US" sz="2800" b="1" i="0" dirty="0">
                <a:effectLst/>
                <a:latin typeface="Abadi Extra Light" panose="020B0204020104020204" pitchFamily="34" charset="0"/>
              </a:rPr>
              <a:t>PhD (Neuroscience) Degree </a:t>
            </a:r>
            <a:r>
              <a:rPr lang="en-US" sz="2800" b="1" dirty="0">
                <a:latin typeface="Abadi Extra Light" panose="020B0204020104020204" pitchFamily="34" charset="0"/>
              </a:rPr>
              <a:t>Re</a:t>
            </a:r>
            <a:r>
              <a:rPr lang="en-US" sz="2800" b="1" i="0" dirty="0">
                <a:effectLst/>
                <a:latin typeface="Abadi Extra Light" panose="020B0204020104020204" pitchFamily="34" charset="0"/>
              </a:rPr>
              <a:t>quirements</a:t>
            </a:r>
            <a:endParaRPr lang="en-CA" sz="2800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363277-A242-4219-B537-5FE5EF3CD408}"/>
              </a:ext>
            </a:extLst>
          </p:cNvPr>
          <p:cNvSpPr txBox="1"/>
          <p:nvPr/>
        </p:nvSpPr>
        <p:spPr>
          <a:xfrm>
            <a:off x="238516" y="4612016"/>
            <a:ext cx="117149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000" b="0" i="0" dirty="0">
              <a:solidFill>
                <a:srgbClr val="222222"/>
              </a:solidFill>
              <a:effectLst/>
              <a:latin typeface="Abadi Extra Light" panose="020B0204020104020204" pitchFamily="34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US" sz="2000" b="1" i="0" dirty="0">
                <a:solidFill>
                  <a:srgbClr val="512E84"/>
                </a:solidFill>
                <a:effectLst/>
                <a:latin typeface="Abadi Extra Light" panose="020B0204020104020204" pitchFamily="34" charset="0"/>
              </a:rPr>
              <a:t>Principles of Neuroscience (Neuroscience 9500A/B)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 if not already taken at the MSc level.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Grant Writing (Neuroscience 9601B)</a:t>
            </a:r>
            <a:r>
              <a:rPr lang="en-US" sz="2000" dirty="0">
                <a:solidFill>
                  <a:srgbClr val="222222"/>
                </a:solidFill>
                <a:latin typeface="Abadi Extra Light" panose="020B0204020104020204" pitchFamily="34" charset="0"/>
              </a:rPr>
              <a:t> Taken during PhD after completing the comprehensive assessment.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sz="2000" b="1" i="0" dirty="0">
                <a:solidFill>
                  <a:srgbClr val="512E84"/>
                </a:solidFill>
                <a:effectLst/>
                <a:latin typeface="Abadi Extra Light" panose="020B0204020104020204" pitchFamily="34" charset="0"/>
              </a:rPr>
              <a:t>Additional courses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required by the student's Advisory Committee to prepare the student for the comprehensive assessment and/or to provide background for the student's particular area of research.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8F8D95-91B6-4141-AA80-4DCE52A0E3BE}"/>
              </a:ext>
            </a:extLst>
          </p:cNvPr>
          <p:cNvSpPr txBox="1"/>
          <p:nvPr/>
        </p:nvSpPr>
        <p:spPr>
          <a:xfrm>
            <a:off x="421239" y="1366086"/>
            <a:ext cx="1155202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000" dirty="0">
              <a:latin typeface="Abadi Extra Light" panose="020B0204020104020204" pitchFamily="34" charset="0"/>
            </a:endParaRPr>
          </a:p>
          <a:p>
            <a:r>
              <a:rPr lang="en-US" sz="2000" dirty="0">
                <a:latin typeface="Abadi Extra Light" panose="020B0204020104020204" pitchFamily="34" charset="0"/>
              </a:rPr>
              <a:t>1. </a:t>
            </a:r>
            <a:r>
              <a:rPr lang="en-US" sz="20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Perspectives in Neuroscience (Neuroscience 9510Y - 9514Y)</a:t>
            </a:r>
            <a:r>
              <a:rPr lang="en-US" sz="2000" dirty="0">
                <a:solidFill>
                  <a:srgbClr val="222222"/>
                </a:solidFill>
                <a:latin typeface="Abadi Extra Light" panose="020B0204020104020204" pitchFamily="34" charset="0"/>
              </a:rPr>
              <a:t> Student Seminars</a:t>
            </a:r>
          </a:p>
          <a:p>
            <a:pPr algn="l"/>
            <a:endParaRPr lang="en-US" sz="2000" dirty="0">
              <a:latin typeface="Abadi Extra Light" panose="020B0204020104020204" pitchFamily="34" charset="0"/>
            </a:endParaRPr>
          </a:p>
          <a:p>
            <a:pPr algn="l"/>
            <a:r>
              <a:rPr lang="en-US" sz="2000" dirty="0">
                <a:latin typeface="Abadi Extra Light" panose="020B0204020104020204" pitchFamily="34" charset="0"/>
              </a:rPr>
              <a:t>2. </a:t>
            </a:r>
            <a:r>
              <a:rPr lang="en-US" sz="20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Comprehensive assessment </a:t>
            </a:r>
            <a:r>
              <a:rPr lang="en-US" sz="2000" dirty="0">
                <a:latin typeface="Abadi Extra Light" panose="020B0204020104020204" pitchFamily="34" charset="0"/>
              </a:rPr>
              <a:t>in Neuroscience (Before 16 months into PhD)</a:t>
            </a:r>
          </a:p>
          <a:p>
            <a:pPr algn="l"/>
            <a:endParaRPr lang="en-US" sz="2000" dirty="0">
              <a:latin typeface="Abadi Extra Light" panose="020B0204020104020204" pitchFamily="34" charset="0"/>
            </a:endParaRPr>
          </a:p>
          <a:p>
            <a:pPr marL="271463" indent="-271463" algn="l"/>
            <a:r>
              <a:rPr lang="en-US" sz="2000" dirty="0">
                <a:solidFill>
                  <a:srgbClr val="222222"/>
                </a:solidFill>
                <a:latin typeface="Abadi Extra Light" panose="020B0204020104020204" pitchFamily="34" charset="0"/>
              </a:rPr>
              <a:t>3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. </a:t>
            </a:r>
            <a:r>
              <a:rPr lang="en-US" sz="20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R</a:t>
            </a:r>
            <a:r>
              <a:rPr lang="en-US" sz="2000" b="1" i="0" dirty="0">
                <a:solidFill>
                  <a:srgbClr val="512E84"/>
                </a:solidFill>
                <a:effectLst/>
                <a:latin typeface="Abadi Extra Light" panose="020B0204020104020204" pitchFamily="34" charset="0"/>
              </a:rPr>
              <a:t>esearch thesis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describing your original scientific research = 3 chapters </a:t>
            </a:r>
            <a:r>
              <a:rPr lang="en-US" sz="2000" dirty="0">
                <a:solidFill>
                  <a:srgbClr val="222222"/>
                </a:solidFill>
                <a:latin typeface="Abadi Extra Light" panose="020B0204020104020204" pitchFamily="34" charset="0"/>
              </a:rPr>
              <a:t>/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articles worth of research at appropriate quality for publication in a peer-reviewed journal</a:t>
            </a:r>
          </a:p>
          <a:p>
            <a:pPr algn="l"/>
            <a:endParaRPr lang="en-US" sz="2000" dirty="0">
              <a:solidFill>
                <a:srgbClr val="222222"/>
              </a:solidFill>
              <a:latin typeface="Abadi Extra Light" panose="020B0204020104020204" pitchFamily="34" charset="0"/>
            </a:endParaRPr>
          </a:p>
          <a:p>
            <a:pPr algn="l"/>
            <a:r>
              <a:rPr lang="en-US" sz="2000" dirty="0">
                <a:solidFill>
                  <a:srgbClr val="222222"/>
                </a:solidFill>
                <a:latin typeface="Abadi Extra Light" panose="020B0204020104020204" pitchFamily="34" charset="0"/>
              </a:rPr>
              <a:t>4.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Your </a:t>
            </a:r>
            <a:r>
              <a:rPr lang="en-US" sz="2000" b="1" i="0" dirty="0">
                <a:solidFill>
                  <a:srgbClr val="512E84"/>
                </a:solidFill>
                <a:effectLst/>
                <a:latin typeface="Abadi Extra Light" panose="020B0204020104020204" pitchFamily="34" charset="0"/>
              </a:rPr>
              <a:t>thesis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must be successfully </a:t>
            </a:r>
            <a:r>
              <a:rPr lang="en-US" sz="2000" b="1" i="0" dirty="0">
                <a:solidFill>
                  <a:srgbClr val="512E84"/>
                </a:solidFill>
                <a:effectLst/>
                <a:latin typeface="Abadi Extra Light" panose="020B0204020104020204" pitchFamily="34" charset="0"/>
              </a:rPr>
              <a:t>defended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 in an </a:t>
            </a:r>
            <a:r>
              <a:rPr lang="en-US" sz="2000" b="1" i="0" dirty="0">
                <a:solidFill>
                  <a:srgbClr val="512E84"/>
                </a:solidFill>
                <a:effectLst/>
                <a:latin typeface="Abadi Extra Light" panose="020B0204020104020204" pitchFamily="34" charset="0"/>
              </a:rPr>
              <a:t>oral examination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which is immediately preceded by a  </a:t>
            </a:r>
          </a:p>
          <a:p>
            <a:pPr algn="l"/>
            <a:r>
              <a:rPr lang="en-US" sz="2000" dirty="0">
                <a:solidFill>
                  <a:srgbClr val="222222"/>
                </a:solidFill>
                <a:latin typeface="Abadi Extra Light" panose="020B0204020104020204" pitchFamily="34" charset="0"/>
              </a:rPr>
              <a:t>   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public lecture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2D328-B92C-4BCC-B5C1-498741BF392C}"/>
              </a:ext>
            </a:extLst>
          </p:cNvPr>
          <p:cNvSpPr txBox="1"/>
          <p:nvPr/>
        </p:nvSpPr>
        <p:spPr>
          <a:xfrm>
            <a:off x="5152913" y="1181420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badi Extra Light" panose="020B0204020104020204" pitchFamily="34" charset="0"/>
              </a:rPr>
              <a:t>PhD Milestones</a:t>
            </a:r>
            <a:endParaRPr lang="en-CA" sz="2400" b="1" u="sng" dirty="0">
              <a:latin typeface="Abadi Extra Light" panose="020B02040201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735274-F56E-4236-8EDB-867F7397D6E2}"/>
              </a:ext>
            </a:extLst>
          </p:cNvPr>
          <p:cNvSpPr txBox="1"/>
          <p:nvPr/>
        </p:nvSpPr>
        <p:spPr>
          <a:xfrm>
            <a:off x="4789936" y="4492089"/>
            <a:ext cx="261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u="sng" dirty="0">
                <a:solidFill>
                  <a:srgbClr val="222222"/>
                </a:solidFill>
                <a:effectLst/>
                <a:latin typeface="Abadi Extra Light" panose="020B0204020104020204" pitchFamily="34" charset="0"/>
              </a:rPr>
              <a:t>Course requirements</a:t>
            </a:r>
            <a:endParaRPr lang="en-CA" sz="2400" b="1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3DFB59-E6CB-436B-A895-F94BC2283DBF}"/>
              </a:ext>
            </a:extLst>
          </p:cNvPr>
          <p:cNvSpPr txBox="1"/>
          <p:nvPr/>
        </p:nvSpPr>
        <p:spPr>
          <a:xfrm>
            <a:off x="3162220" y="6332168"/>
            <a:ext cx="61604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i="0" dirty="0">
                <a:effectLst/>
                <a:latin typeface="Abadi Extra Light" panose="020B0204020104020204" pitchFamily="34" charset="0"/>
              </a:rPr>
              <a:t>NOTE: A passing grade of at least 70% is necessary for all courses.</a:t>
            </a:r>
            <a:endParaRPr lang="en-US" sz="1800" b="0" i="0" dirty="0">
              <a:effectLst/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CE30-76DB-43AA-A379-42D67373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818" y="2874602"/>
            <a:ext cx="4177126" cy="1255469"/>
          </a:xfrm>
        </p:spPr>
        <p:txBody>
          <a:bodyPr>
            <a:normAutofit/>
          </a:bodyPr>
          <a:lstStyle/>
          <a:p>
            <a:r>
              <a:rPr lang="en-CA" sz="6000" dirty="0">
                <a:latin typeface="Abadi Extra Light" panose="020B0204020104020204" pitchFamily="34" charset="0"/>
              </a:rPr>
              <a:t>Questions?</a:t>
            </a:r>
          </a:p>
        </p:txBody>
      </p:sp>
      <p:pic>
        <p:nvPicPr>
          <p:cNvPr id="5" name="Content Placeholder 4" descr="Badge Question Mark with solid fill">
            <a:extLst>
              <a:ext uri="{FF2B5EF4-FFF2-40B4-BE49-F238E27FC236}">
                <a16:creationId xmlns:a16="http://schemas.microsoft.com/office/drawing/2014/main" id="{0446AEAE-10AD-43EE-98B1-89F97D80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2944" y="1535135"/>
            <a:ext cx="3778286" cy="37782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FD1118-FB68-42D3-950A-4C6A36D6DB2E}"/>
              </a:ext>
            </a:extLst>
          </p:cNvPr>
          <p:cNvSpPr txBox="1"/>
          <p:nvPr/>
        </p:nvSpPr>
        <p:spPr>
          <a:xfrm>
            <a:off x="480508" y="5747834"/>
            <a:ext cx="5271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dirty="0">
                <a:latin typeface="Abadi Extra Light" panose="020B0204020104020204" pitchFamily="34" charset="0"/>
              </a:rPr>
              <a:t>Contact:</a:t>
            </a:r>
          </a:p>
          <a:p>
            <a:r>
              <a:rPr lang="en-CA" sz="1800" dirty="0">
                <a:latin typeface="Abadi Extra Light" panose="020B0204020104020204" pitchFamily="34" charset="0"/>
                <a:hlinkClick r:id="rId5"/>
              </a:rPr>
              <a:t>ccheu252@uwo.ca</a:t>
            </a:r>
            <a:r>
              <a:rPr lang="en-CA" sz="1800" dirty="0">
                <a:latin typeface="Abadi Extra Light" panose="020B0204020104020204" pitchFamily="34" charset="0"/>
              </a:rPr>
              <a:t> </a:t>
            </a:r>
          </a:p>
          <a:p>
            <a:r>
              <a:rPr lang="en-CA" sz="1800" dirty="0">
                <a:latin typeface="Abadi Extra Light" panose="020B0204020104020204" pitchFamily="34" charset="0"/>
                <a:hlinkClick r:id="rId6"/>
              </a:rPr>
              <a:t>susan.simpson@schulich.uwo.ca</a:t>
            </a:r>
            <a:endParaRPr lang="en-CA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7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A5C6-1317-4B32-BFE6-160B0CD8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Agenda</a:t>
            </a:r>
            <a:endParaRPr lang="en-CA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760D-0CE9-44EE-882F-0109736D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Q &amp; A Session with Dr. Brian Corneil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b="1" dirty="0">
              <a:latin typeface="Abadi Extra Light" panose="020B0204020104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Presentation and overview of Master’s to PhD Transfer</a:t>
            </a:r>
          </a:p>
          <a:p>
            <a:pPr marL="514350" indent="-514350">
              <a:buAutoNum type="arabicPeriod"/>
            </a:pPr>
            <a:endParaRPr lang="en-US" b="1" dirty="0">
              <a:latin typeface="Abadi Extra Light" panose="020B0204020104020204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Q &amp; A Session with Susan</a:t>
            </a:r>
          </a:p>
          <a:p>
            <a:pPr marL="514350" indent="-514350">
              <a:buAutoNum type="arabicPeriod"/>
            </a:pPr>
            <a:endParaRPr lang="en-US" b="1" dirty="0">
              <a:latin typeface="Abadi Extra Light" panose="020B0204020104020204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Student Transferees/Non-Transferees Panel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9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A5C6-1317-4B32-BFE6-160B0CD8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Outline</a:t>
            </a:r>
            <a:endParaRPr lang="en-CA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760D-0CE9-44EE-882F-0109736D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What is the MSc. to PhD Transfer?</a:t>
            </a:r>
          </a:p>
          <a:p>
            <a:pPr marL="514350" indent="-514350">
              <a:buAutoNum type="arabicPeriod"/>
            </a:pPr>
            <a:endParaRPr lang="en-US" b="1" dirty="0">
              <a:latin typeface="Abadi Extra Light" panose="020B0204020104020204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The Pros and Cons of Transferring</a:t>
            </a:r>
          </a:p>
          <a:p>
            <a:pPr marL="514350" indent="-514350">
              <a:buAutoNum type="arabicPeriod"/>
            </a:pPr>
            <a:endParaRPr lang="en-US" b="1" dirty="0">
              <a:latin typeface="Abadi Extra Light" panose="020B0204020104020204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Timeline for Transferring</a:t>
            </a:r>
          </a:p>
          <a:p>
            <a:pPr marL="514350" indent="-514350">
              <a:buAutoNum type="arabicPeriod"/>
            </a:pPr>
            <a:endParaRPr lang="en-US" b="1" dirty="0">
              <a:latin typeface="Abadi Extra Light" panose="020B0204020104020204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Abadi Extra Light" panose="020B0204020104020204" pitchFamily="34" charset="0"/>
              </a:rPr>
              <a:t>Post-Transfer: What’s Next?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47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9C708B5-CE06-4055-842F-C73EDC63D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596" y="2516028"/>
            <a:ext cx="5943600" cy="4257675"/>
          </a:xfrm>
          <a:prstGeom prst="rect">
            <a:avLst/>
          </a:prstGeom>
          <a:ln w="28575">
            <a:solidFill>
              <a:srgbClr val="512E84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2EBCDF-44B8-4374-9F3E-D9688DA9F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048" y="84297"/>
            <a:ext cx="8695504" cy="572274"/>
          </a:xfrm>
        </p:spPr>
        <p:txBody>
          <a:bodyPr>
            <a:normAutofit fontScale="90000"/>
          </a:bodyPr>
          <a:lstStyle/>
          <a:p>
            <a:br>
              <a:rPr lang="en-US" sz="2000" dirty="0">
                <a:solidFill>
                  <a:schemeClr val="tx1"/>
                </a:solidFill>
              </a:rPr>
            </a:b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30AF2-16FB-4200-AE07-60F482B53D08}"/>
              </a:ext>
            </a:extLst>
          </p:cNvPr>
          <p:cNvSpPr txBox="1"/>
          <p:nvPr/>
        </p:nvSpPr>
        <p:spPr>
          <a:xfrm>
            <a:off x="387874" y="273411"/>
            <a:ext cx="557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What</a:t>
            </a:r>
            <a:r>
              <a:rPr lang="en-CA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 is a Master’s to PhD Transfer?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BCCB1-D415-43DA-8CF5-49883AE75CAD}"/>
              </a:ext>
            </a:extLst>
          </p:cNvPr>
          <p:cNvSpPr txBox="1"/>
          <p:nvPr/>
        </p:nvSpPr>
        <p:spPr>
          <a:xfrm>
            <a:off x="491570" y="1844754"/>
            <a:ext cx="11037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pc="-100" dirty="0">
                <a:solidFill>
                  <a:srgbClr val="000000"/>
                </a:solidFill>
                <a:latin typeface="Abadi Extra Light" panose="020B0204020104020204" pitchFamily="34" charset="0"/>
              </a:rPr>
              <a:t>This type of transfer is often referred to as a “roll over” or “direct transfer”. 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j-ea"/>
                <a:cs typeface="+mj-cs"/>
              </a:rPr>
              <a:t>Your  registration will be </a:t>
            </a:r>
            <a:r>
              <a:rPr kumimoji="0" lang="en-US" b="0" i="0" u="sng" strike="noStrike" kern="120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j-ea"/>
                <a:cs typeface="+mj-cs"/>
              </a:rPr>
              <a:t>changed</a:t>
            </a:r>
            <a:r>
              <a:rPr kumimoji="0" lang="en-US" b="0" i="0" strike="noStrike" kern="120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pc="-100" dirty="0">
                <a:solidFill>
                  <a:srgbClr val="000000"/>
                </a:solidFill>
                <a:latin typeface="Abadi Extra Light" panose="020B0204020104020204" pitchFamily="34" charset="0"/>
                <a:ea typeface="+mj-ea"/>
                <a:cs typeface="+mj-cs"/>
              </a:rPr>
              <a:t>from a Masters of Science in the Neuroscience Program to a Doctor of Philosophy in the Neuroscience Program.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endParaRPr lang="en-CA" sz="2000" dirty="0">
              <a:latin typeface="Abadi Extra Light" panose="020B02040201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AD0349-348A-422B-AC9B-CBF8B9255453}"/>
              </a:ext>
            </a:extLst>
          </p:cNvPr>
          <p:cNvSpPr txBox="1"/>
          <p:nvPr/>
        </p:nvSpPr>
        <p:spPr>
          <a:xfrm>
            <a:off x="491570" y="896481"/>
            <a:ext cx="10698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chemeClr val="tx1"/>
                </a:solidFill>
                <a:latin typeface="Abadi Extra Light" panose="020B0204020104020204" pitchFamily="34" charset="0"/>
              </a:rPr>
              <a:t>If you are (1) </a:t>
            </a:r>
            <a:r>
              <a:rPr lang="en-US" sz="1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interested in completing a PhD </a:t>
            </a:r>
            <a:r>
              <a:rPr lang="en-US" sz="1800" dirty="0">
                <a:solidFill>
                  <a:schemeClr val="tx1"/>
                </a:solidFill>
                <a:latin typeface="Abadi Extra Light" panose="020B0204020104020204" pitchFamily="34" charset="0"/>
              </a:rPr>
              <a:t>and (2) your </a:t>
            </a:r>
            <a:r>
              <a:rPr lang="en-US" sz="1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research project</a:t>
            </a:r>
            <a:r>
              <a:rPr lang="en-US" sz="1800" dirty="0">
                <a:solidFill>
                  <a:schemeClr val="tx1"/>
                </a:solidFill>
                <a:latin typeface="Abadi Extra Light" panose="020B0204020104020204" pitchFamily="34" charset="0"/>
              </a:rPr>
              <a:t> has clearly </a:t>
            </a:r>
            <a:r>
              <a:rPr lang="en-US" sz="1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developed beyond </a:t>
            </a:r>
            <a:r>
              <a:rPr lang="en-US" sz="1800" dirty="0">
                <a:solidFill>
                  <a:schemeClr val="tx1"/>
                </a:solidFill>
                <a:latin typeface="Abadi Extra Light" panose="020B0204020104020204" pitchFamily="34" charset="0"/>
              </a:rPr>
              <a:t>that of a </a:t>
            </a:r>
            <a:r>
              <a:rPr lang="en-US" sz="1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MSc</a:t>
            </a:r>
            <a:r>
              <a:rPr lang="en-US" sz="1800" dirty="0">
                <a:solidFill>
                  <a:schemeClr val="tx1"/>
                </a:solidFill>
                <a:latin typeface="Abadi Extra Light" panose="020B0204020104020204" pitchFamily="34" charset="0"/>
              </a:rPr>
              <a:t> student, you may be permitted to transfer directly to the PhD Program </a:t>
            </a:r>
            <a:r>
              <a:rPr lang="en-US" sz="1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without completing a MSc research thesis </a:t>
            </a:r>
            <a:r>
              <a:rPr lang="en-US" b="1" spc="-100" dirty="0">
                <a:solidFill>
                  <a:srgbClr val="000000"/>
                </a:solidFill>
                <a:latin typeface="Abadi Extra Light" panose="020B0204020104020204" pitchFamily="34" charset="0"/>
              </a:rPr>
              <a:t>NOTE:</a:t>
            </a:r>
            <a:r>
              <a:rPr lang="en-US" spc="-100" dirty="0">
                <a:solidFill>
                  <a:srgbClr val="000000"/>
                </a:solidFill>
                <a:latin typeface="Abadi Extra Light" panose="020B0204020104020204" pitchFamily="34" charset="0"/>
              </a:rPr>
              <a:t> You will only get a PhD once you graduate.</a:t>
            </a:r>
            <a:endParaRPr lang="en-CA" b="1" dirty="0">
              <a:latin typeface="Abadi Extra Light" panose="020B0204020104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BEBF207-F821-4AE1-9FB3-0B7B4FC37741}"/>
              </a:ext>
            </a:extLst>
          </p:cNvPr>
          <p:cNvGrpSpPr/>
          <p:nvPr/>
        </p:nvGrpSpPr>
        <p:grpSpPr>
          <a:xfrm>
            <a:off x="4827465" y="4628435"/>
            <a:ext cx="1585747" cy="1840664"/>
            <a:chOff x="4340662" y="4489289"/>
            <a:chExt cx="1585747" cy="1840664"/>
          </a:xfrm>
        </p:grpSpPr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F663EDC5-EE91-4DCB-BFB3-230FCB086428}"/>
                </a:ext>
              </a:extLst>
            </p:cNvPr>
            <p:cNvSpPr/>
            <p:nvPr/>
          </p:nvSpPr>
          <p:spPr>
            <a:xfrm rot="13999189">
              <a:off x="4213204" y="4616747"/>
              <a:ext cx="1840664" cy="1585747"/>
            </a:xfrm>
            <a:prstGeom prst="arc">
              <a:avLst>
                <a:gd name="adj1" fmla="val 15524505"/>
                <a:gd name="adj2" fmla="val 0"/>
              </a:avLst>
            </a:prstGeom>
            <a:ln w="28575">
              <a:solidFill>
                <a:srgbClr val="512E84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7030A0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3E55302-92C1-4D05-BD14-7AE64FEE58F5}"/>
                </a:ext>
              </a:extLst>
            </p:cNvPr>
            <p:cNvCxnSpPr>
              <a:cxnSpLocks/>
            </p:cNvCxnSpPr>
            <p:nvPr/>
          </p:nvCxnSpPr>
          <p:spPr>
            <a:xfrm>
              <a:off x="4676775" y="4711700"/>
              <a:ext cx="1033463" cy="0"/>
            </a:xfrm>
            <a:prstGeom prst="line">
              <a:avLst/>
            </a:prstGeom>
            <a:ln w="28575">
              <a:solidFill>
                <a:srgbClr val="512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9BF75AD-B1D2-46E8-A7F7-67877084204A}"/>
                </a:ext>
              </a:extLst>
            </p:cNvPr>
            <p:cNvCxnSpPr>
              <a:cxnSpLocks/>
            </p:cNvCxnSpPr>
            <p:nvPr/>
          </p:nvCxnSpPr>
          <p:spPr>
            <a:xfrm>
              <a:off x="4676775" y="6076528"/>
              <a:ext cx="1186392" cy="0"/>
            </a:xfrm>
            <a:prstGeom prst="line">
              <a:avLst/>
            </a:prstGeom>
            <a:ln w="28575">
              <a:solidFill>
                <a:srgbClr val="512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34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030AF2-16FB-4200-AE07-60F482B53D08}"/>
              </a:ext>
            </a:extLst>
          </p:cNvPr>
          <p:cNvSpPr txBox="1"/>
          <p:nvPr/>
        </p:nvSpPr>
        <p:spPr>
          <a:xfrm>
            <a:off x="460375" y="350520"/>
            <a:ext cx="7296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To Transfer or Not to Transfer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A0CF3-FD98-471B-BE8C-523087B4DC98}"/>
              </a:ext>
            </a:extLst>
          </p:cNvPr>
          <p:cNvSpPr txBox="1"/>
          <p:nvPr/>
        </p:nvSpPr>
        <p:spPr>
          <a:xfrm>
            <a:off x="1253807" y="4982959"/>
            <a:ext cx="968438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Transferring might be for you if:</a:t>
            </a:r>
          </a:p>
          <a:p>
            <a:pPr algn="ctr"/>
            <a:endParaRPr lang="en-US" sz="2000" dirty="0">
              <a:solidFill>
                <a:srgbClr val="512E84"/>
              </a:solidFill>
            </a:endParaRPr>
          </a:p>
          <a:p>
            <a:pPr algn="ctr"/>
            <a:r>
              <a:rPr lang="en-US" dirty="0">
                <a:latin typeface="Abadi Extra Light" panose="020B0204020104020204" pitchFamily="34" charset="0"/>
              </a:rPr>
              <a:t>1. Completing a PhD is one of your goals.</a:t>
            </a:r>
          </a:p>
          <a:p>
            <a:pPr algn="ctr"/>
            <a:r>
              <a:rPr lang="en-US" dirty="0">
                <a:latin typeface="Abadi Extra Light" panose="020B0204020104020204" pitchFamily="34" charset="0"/>
              </a:rPr>
              <a:t>2. You’ve made great progress thus far into your MSc.</a:t>
            </a:r>
          </a:p>
          <a:p>
            <a:pPr algn="ctr"/>
            <a:r>
              <a:rPr lang="en-US" dirty="0">
                <a:latin typeface="Abadi Extra Light" panose="020B0204020104020204" pitchFamily="34" charset="0"/>
              </a:rPr>
              <a:t>3. You have a project that could be developed into a PhD thesis.</a:t>
            </a:r>
          </a:p>
          <a:p>
            <a:pPr algn="ctr"/>
            <a:r>
              <a:rPr lang="en-US" dirty="0">
                <a:latin typeface="Abadi Extra Light" panose="020B0204020104020204" pitchFamily="34" charset="0"/>
              </a:rPr>
              <a:t>4. You love your current lab/supervisor and the research work you do.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ECC2F0B-E5B7-4856-A9AD-7F6ECE8AD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44570"/>
              </p:ext>
            </p:extLst>
          </p:nvPr>
        </p:nvGraphicFramePr>
        <p:xfrm>
          <a:off x="1137920" y="995262"/>
          <a:ext cx="10017760" cy="370586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08880">
                  <a:extLst>
                    <a:ext uri="{9D8B030D-6E8A-4147-A177-3AD203B41FA5}">
                      <a16:colId xmlns:a16="http://schemas.microsoft.com/office/drawing/2014/main" val="833504856"/>
                    </a:ext>
                  </a:extLst>
                </a:gridCol>
                <a:gridCol w="5008880">
                  <a:extLst>
                    <a:ext uri="{9D8B030D-6E8A-4147-A177-3AD203B41FA5}">
                      <a16:colId xmlns:a16="http://schemas.microsoft.com/office/drawing/2014/main" val="4049952572"/>
                    </a:ext>
                  </a:extLst>
                </a:gridCol>
              </a:tblGrid>
              <a:tr h="520829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512E84"/>
                          </a:solidFill>
                          <a:latin typeface="Abadi Extra Light" panose="020B0204020104020204" pitchFamily="34" charset="0"/>
                        </a:rPr>
                        <a:t>PROS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512E84"/>
                          </a:solidFill>
                          <a:latin typeface="Abadi Extra Light" panose="020B0204020104020204" pitchFamily="34" charset="0"/>
                        </a:rPr>
                        <a:t>CONS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945897"/>
                  </a:ext>
                </a:extLst>
              </a:tr>
              <a:tr h="58207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000" dirty="0"/>
                        <a:t>More time to develop a project you love.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>
                          <a:latin typeface="Abadi Extra Light" panose="020B0204020104020204" pitchFamily="34" charset="0"/>
                        </a:rPr>
                        <a:t>After transfer, still working on same project as Master’s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Less time to take classes once transferred.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Transfer = 5 years, Masters + PhD = 6 years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529337"/>
                  </a:ext>
                </a:extLst>
              </a:tr>
              <a:tr h="520829">
                <a:tc>
                  <a:txBody>
                    <a:bodyPr/>
                    <a:lstStyle/>
                    <a:p>
                      <a:r>
                        <a:rPr lang="en-CA" sz="2000" dirty="0"/>
                        <a:t>Finish graduate school faster.* </a:t>
                      </a:r>
                      <a:endParaRPr lang="en-CA" sz="2000" dirty="0">
                        <a:latin typeface="Abadi Extra Light" panose="020B02040201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Less overall time for publications </a:t>
                      </a:r>
                      <a:endParaRPr lang="en-CA" sz="2000" dirty="0">
                        <a:latin typeface="Abadi Extra Light" panose="020B02040201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4617297"/>
                  </a:ext>
                </a:extLst>
              </a:tr>
              <a:tr h="898963">
                <a:tc>
                  <a:txBody>
                    <a:bodyPr/>
                    <a:lstStyle/>
                    <a:p>
                      <a:r>
                        <a:rPr lang="en-CA" sz="2000" dirty="0"/>
                        <a:t>Lengthy within-lab experience can accelerate/increase publications.</a:t>
                      </a:r>
                      <a:endParaRPr lang="en-CA" sz="2000" dirty="0">
                        <a:latin typeface="Abadi Extra Light" panose="020B02040201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No practice with thesis writing or defense prior to PhD thesis and defense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31109"/>
                  </a:ext>
                </a:extLst>
              </a:tr>
              <a:tr h="1125164">
                <a:tc>
                  <a:txBody>
                    <a:bodyPr/>
                    <a:lstStyle/>
                    <a:p>
                      <a:r>
                        <a:rPr lang="en-US" sz="2000" dirty="0"/>
                        <a:t>Stipend generally increases at the PhD level.</a:t>
                      </a:r>
                      <a:endParaRPr lang="en-CA" sz="2000" dirty="0">
                        <a:latin typeface="Abadi Extra Light" panose="020B02040201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External Funding is more competitive, harder to get without publications/less graduate student experience.</a:t>
                      </a:r>
                      <a:endParaRPr lang="en-CA" sz="2000" dirty="0">
                        <a:latin typeface="Abadi Extra Light" panose="020B02040201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759366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0DE958A-4A53-463E-9C0D-36639384EC4F}"/>
              </a:ext>
            </a:extLst>
          </p:cNvPr>
          <p:cNvSpPr/>
          <p:nvPr/>
        </p:nvSpPr>
        <p:spPr>
          <a:xfrm>
            <a:off x="1197170" y="1611696"/>
            <a:ext cx="4840886" cy="52322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FBE7C8-529E-4674-806A-75C310E977BD}"/>
              </a:ext>
            </a:extLst>
          </p:cNvPr>
          <p:cNvSpPr/>
          <p:nvPr/>
        </p:nvSpPr>
        <p:spPr>
          <a:xfrm>
            <a:off x="6213194" y="1610142"/>
            <a:ext cx="4840886" cy="52322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E54270-A193-4649-91FA-984B37BA7D70}"/>
              </a:ext>
            </a:extLst>
          </p:cNvPr>
          <p:cNvSpPr/>
          <p:nvPr/>
        </p:nvSpPr>
        <p:spPr>
          <a:xfrm>
            <a:off x="1247253" y="2179235"/>
            <a:ext cx="4724998" cy="477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2F629E-9B97-4E24-A4BC-B215D58CD4B7}"/>
              </a:ext>
            </a:extLst>
          </p:cNvPr>
          <p:cNvSpPr/>
          <p:nvPr/>
        </p:nvSpPr>
        <p:spPr>
          <a:xfrm>
            <a:off x="6213194" y="2198873"/>
            <a:ext cx="4840886" cy="4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C6D417-03C3-4596-B710-D7FF9F02D0AB}"/>
              </a:ext>
            </a:extLst>
          </p:cNvPr>
          <p:cNvSpPr/>
          <p:nvPr/>
        </p:nvSpPr>
        <p:spPr>
          <a:xfrm>
            <a:off x="1137920" y="2705132"/>
            <a:ext cx="4724998" cy="78003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A143DC-D2FC-40D4-AE21-D463BB5A9E31}"/>
              </a:ext>
            </a:extLst>
          </p:cNvPr>
          <p:cNvSpPr/>
          <p:nvPr/>
        </p:nvSpPr>
        <p:spPr>
          <a:xfrm>
            <a:off x="6136861" y="2736696"/>
            <a:ext cx="4840886" cy="69598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273C73-9BAE-4039-A0FF-7CC550369632}"/>
              </a:ext>
            </a:extLst>
          </p:cNvPr>
          <p:cNvSpPr/>
          <p:nvPr/>
        </p:nvSpPr>
        <p:spPr>
          <a:xfrm>
            <a:off x="1197170" y="3617886"/>
            <a:ext cx="4724998" cy="878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6A6DCE-19A2-4058-AF20-18F502A37AD2}"/>
              </a:ext>
            </a:extLst>
          </p:cNvPr>
          <p:cNvSpPr/>
          <p:nvPr/>
        </p:nvSpPr>
        <p:spPr>
          <a:xfrm>
            <a:off x="6118481" y="3617886"/>
            <a:ext cx="4840886" cy="964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27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030AF2-16FB-4200-AE07-60F482B53D08}"/>
              </a:ext>
            </a:extLst>
          </p:cNvPr>
          <p:cNvSpPr txBox="1"/>
          <p:nvPr/>
        </p:nvSpPr>
        <p:spPr>
          <a:xfrm>
            <a:off x="607696" y="491490"/>
            <a:ext cx="367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When</a:t>
            </a:r>
            <a:r>
              <a:rPr lang="en-CA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 to Transfer?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0201C8-AEBE-4D84-890D-F6D15F5A7FA2}"/>
              </a:ext>
            </a:extLst>
          </p:cNvPr>
          <p:cNvSpPr txBox="1"/>
          <p:nvPr/>
        </p:nvSpPr>
        <p:spPr>
          <a:xfrm>
            <a:off x="0" y="1410681"/>
            <a:ext cx="12192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The </a:t>
            </a:r>
            <a:r>
              <a:rPr lang="en-US" sz="2400" b="1" dirty="0">
                <a:latin typeface="Abadi Extra Light" panose="020B0204020104020204" pitchFamily="34" charset="0"/>
              </a:rPr>
              <a:t>approval and transfer</a:t>
            </a:r>
            <a:r>
              <a:rPr lang="en-US" sz="2400" dirty="0">
                <a:latin typeface="Abadi Extra Light" panose="020B0204020104020204" pitchFamily="34" charset="0"/>
              </a:rPr>
              <a:t> to the PhD program must take place </a:t>
            </a:r>
            <a:r>
              <a:rPr lang="en-US" sz="2400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by the end of your </a:t>
            </a:r>
            <a:r>
              <a:rPr lang="en-US" sz="2400" b="1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fifth </a:t>
            </a:r>
            <a:r>
              <a:rPr lang="en-US" sz="2400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term</a:t>
            </a:r>
            <a:r>
              <a:rPr lang="en-US" sz="2400" dirty="0">
                <a:latin typeface="Abadi Extra Light" panose="020B0204020104020204" pitchFamily="34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Abadi Extra Light" panose="020B02040201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badi Extra Light" panose="020B0204020104020204" pitchFamily="34" charset="0"/>
              </a:rPr>
              <a:t> </a:t>
            </a:r>
          </a:p>
          <a:p>
            <a:pPr algn="ctr"/>
            <a:r>
              <a:rPr lang="en-US" sz="2000" b="1" dirty="0">
                <a:latin typeface="Abadi Extra Light" panose="020B0204020104020204" pitchFamily="34" charset="0"/>
              </a:rPr>
              <a:t>For example: You started your MSc. in Fall Term 2022 and transferred at the end of Winter Term 2024.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E09C948-5CC8-4A21-95DA-49E5488A121B}"/>
              </a:ext>
            </a:extLst>
          </p:cNvPr>
          <p:cNvGrpSpPr/>
          <p:nvPr/>
        </p:nvGrpSpPr>
        <p:grpSpPr>
          <a:xfrm>
            <a:off x="1084571" y="3182410"/>
            <a:ext cx="10022859" cy="887492"/>
            <a:chOff x="1219200" y="3182410"/>
            <a:chExt cx="10022859" cy="88749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1C238D3-3C54-4E5D-A7B0-0360DFD4BD13}"/>
                </a:ext>
              </a:extLst>
            </p:cNvPr>
            <p:cNvGrpSpPr/>
            <p:nvPr/>
          </p:nvGrpSpPr>
          <p:grpSpPr>
            <a:xfrm>
              <a:off x="1219200" y="3359456"/>
              <a:ext cx="10020749" cy="533400"/>
              <a:chOff x="1219200" y="3365062"/>
              <a:chExt cx="10020749" cy="533400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6F116AF9-180C-4C2C-BDDC-D3D4A39AD799}"/>
                  </a:ext>
                </a:extLst>
              </p:cNvPr>
              <p:cNvCxnSpPr/>
              <p:nvPr/>
            </p:nvCxnSpPr>
            <p:spPr>
              <a:xfrm>
                <a:off x="1219200" y="338030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4332FBE9-B856-4EF4-964E-C7AE173746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19200" y="3624142"/>
                <a:ext cx="1002074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3A420B2-1B14-4392-87C2-F620DBC80BCB}"/>
                  </a:ext>
                </a:extLst>
              </p:cNvPr>
              <p:cNvCxnSpPr/>
              <p:nvPr/>
            </p:nvCxnSpPr>
            <p:spPr>
              <a:xfrm>
                <a:off x="11239949" y="338030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602B6E1-D39B-4D76-9441-2D8DC461E4A4}"/>
                  </a:ext>
                </a:extLst>
              </p:cNvPr>
              <p:cNvCxnSpPr/>
              <p:nvPr/>
            </p:nvCxnSpPr>
            <p:spPr>
              <a:xfrm>
                <a:off x="2941320" y="338030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08B153A-D5E4-431D-A9F8-8B093004D440}"/>
                  </a:ext>
                </a:extLst>
              </p:cNvPr>
              <p:cNvCxnSpPr/>
              <p:nvPr/>
            </p:nvCxnSpPr>
            <p:spPr>
              <a:xfrm>
                <a:off x="4617720" y="338030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414BF91-FCFB-4D04-94AA-1B4974D9D442}"/>
                  </a:ext>
                </a:extLst>
              </p:cNvPr>
              <p:cNvCxnSpPr/>
              <p:nvPr/>
            </p:nvCxnSpPr>
            <p:spPr>
              <a:xfrm>
                <a:off x="6294120" y="338030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483A837-807F-423D-8A59-2A301818B96A}"/>
                  </a:ext>
                </a:extLst>
              </p:cNvPr>
              <p:cNvCxnSpPr/>
              <p:nvPr/>
            </p:nvCxnSpPr>
            <p:spPr>
              <a:xfrm>
                <a:off x="8077200" y="338030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2BDEDD3-B72D-453B-9050-98DB269089B6}"/>
                  </a:ext>
                </a:extLst>
              </p:cNvPr>
              <p:cNvCxnSpPr/>
              <p:nvPr/>
            </p:nvCxnSpPr>
            <p:spPr>
              <a:xfrm>
                <a:off x="9723120" y="3365062"/>
                <a:ext cx="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0EF3FCF-D1ED-474B-858F-8E48825854C3}"/>
                </a:ext>
              </a:extLst>
            </p:cNvPr>
            <p:cNvGrpSpPr/>
            <p:nvPr/>
          </p:nvGrpSpPr>
          <p:grpSpPr>
            <a:xfrm>
              <a:off x="1584688" y="3182410"/>
              <a:ext cx="1021626" cy="887492"/>
              <a:chOff x="1584688" y="3254810"/>
              <a:chExt cx="1021626" cy="88749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EBF31DA-D9FE-4B43-A8C2-97940801BBBA}"/>
                  </a:ext>
                </a:extLst>
              </p:cNvPr>
              <p:cNvSpPr txBox="1"/>
              <p:nvPr/>
            </p:nvSpPr>
            <p:spPr>
              <a:xfrm>
                <a:off x="1584688" y="3772970"/>
                <a:ext cx="1021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Fall 2022</a:t>
                </a:r>
                <a:endParaRPr lang="en-CA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FB9FC8-936A-48BE-9F0A-759558170A48}"/>
                  </a:ext>
                </a:extLst>
              </p:cNvPr>
              <p:cNvSpPr txBox="1"/>
              <p:nvPr/>
            </p:nvSpPr>
            <p:spPr>
              <a:xfrm>
                <a:off x="1682407" y="3254810"/>
                <a:ext cx="826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512E84"/>
                    </a:solidFill>
                  </a:rPr>
                  <a:t>Term 1</a:t>
                </a:r>
                <a:endParaRPr lang="en-CA" dirty="0">
                  <a:solidFill>
                    <a:srgbClr val="512E84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3DD1F4-8A9E-4DA4-B57A-168E66ADECAE}"/>
                </a:ext>
              </a:extLst>
            </p:cNvPr>
            <p:cNvGrpSpPr/>
            <p:nvPr/>
          </p:nvGrpSpPr>
          <p:grpSpPr>
            <a:xfrm>
              <a:off x="3127836" y="3187630"/>
              <a:ext cx="1353447" cy="877052"/>
              <a:chOff x="3127836" y="3254810"/>
              <a:chExt cx="1353447" cy="877052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820B95-A944-404B-BDA9-1755059C92EB}"/>
                  </a:ext>
                </a:extLst>
              </p:cNvPr>
              <p:cNvSpPr txBox="1"/>
              <p:nvPr/>
            </p:nvSpPr>
            <p:spPr>
              <a:xfrm>
                <a:off x="3127836" y="3762530"/>
                <a:ext cx="1353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Winter 2023</a:t>
                </a:r>
                <a:endParaRPr lang="en-CA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B8735C-2A85-486B-8D84-3ADCBF96C614}"/>
                  </a:ext>
                </a:extLst>
              </p:cNvPr>
              <p:cNvSpPr txBox="1"/>
              <p:nvPr/>
            </p:nvSpPr>
            <p:spPr>
              <a:xfrm>
                <a:off x="3391465" y="3254810"/>
                <a:ext cx="826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512E84"/>
                    </a:solidFill>
                  </a:rPr>
                  <a:t>Term 2</a:t>
                </a:r>
                <a:endParaRPr lang="en-CA" dirty="0">
                  <a:solidFill>
                    <a:srgbClr val="512E84"/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7E2DE9C-9596-4F24-9A49-9BCD24DD2C9A}"/>
                </a:ext>
              </a:extLst>
            </p:cNvPr>
            <p:cNvGrpSpPr/>
            <p:nvPr/>
          </p:nvGrpSpPr>
          <p:grpSpPr>
            <a:xfrm>
              <a:off x="4707157" y="3195864"/>
              <a:ext cx="1497526" cy="860584"/>
              <a:chOff x="4707157" y="3271278"/>
              <a:chExt cx="1497526" cy="86058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F7B201-07B0-434E-8E92-ED3F92D34AB1}"/>
                  </a:ext>
                </a:extLst>
              </p:cNvPr>
              <p:cNvSpPr txBox="1"/>
              <p:nvPr/>
            </p:nvSpPr>
            <p:spPr>
              <a:xfrm>
                <a:off x="4707157" y="3762530"/>
                <a:ext cx="1497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Summer 2023</a:t>
                </a:r>
                <a:endParaRPr lang="en-CA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1B5C66-5D6C-4B2B-9BC1-F4D79A2BB9C1}"/>
                  </a:ext>
                </a:extLst>
              </p:cNvPr>
              <p:cNvSpPr txBox="1"/>
              <p:nvPr/>
            </p:nvSpPr>
            <p:spPr>
              <a:xfrm>
                <a:off x="5042826" y="3271278"/>
                <a:ext cx="826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512E84"/>
                    </a:solidFill>
                  </a:rPr>
                  <a:t>Term 3</a:t>
                </a:r>
                <a:endParaRPr lang="en-CA" dirty="0">
                  <a:solidFill>
                    <a:srgbClr val="512E84"/>
                  </a:solidFill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07E7CA0-EBC7-48C1-928B-9C99D0A8D58C}"/>
                </a:ext>
              </a:extLst>
            </p:cNvPr>
            <p:cNvGrpSpPr/>
            <p:nvPr/>
          </p:nvGrpSpPr>
          <p:grpSpPr>
            <a:xfrm>
              <a:off x="8233562" y="3195864"/>
              <a:ext cx="1353447" cy="860584"/>
              <a:chOff x="8240583" y="3271278"/>
              <a:chExt cx="1353447" cy="860584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B8BE3F-53A1-42B6-9D2C-9AB231B8B1F5}"/>
                  </a:ext>
                </a:extLst>
              </p:cNvPr>
              <p:cNvSpPr txBox="1"/>
              <p:nvPr/>
            </p:nvSpPr>
            <p:spPr>
              <a:xfrm>
                <a:off x="8240583" y="3762530"/>
                <a:ext cx="1353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Winter 2024</a:t>
                </a:r>
                <a:endParaRPr lang="en-CA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0CF530-DDFE-409D-B331-B9F7BD6CDD63}"/>
                  </a:ext>
                </a:extLst>
              </p:cNvPr>
              <p:cNvSpPr txBox="1"/>
              <p:nvPr/>
            </p:nvSpPr>
            <p:spPr>
              <a:xfrm>
                <a:off x="8504212" y="3271278"/>
                <a:ext cx="826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512E84"/>
                    </a:solidFill>
                  </a:rPr>
                  <a:t>Term 5</a:t>
                </a:r>
                <a:endParaRPr lang="en-CA" dirty="0">
                  <a:solidFill>
                    <a:srgbClr val="512E84"/>
                  </a:solidFill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E450CF2-708B-48A7-A722-4A8E593C5067}"/>
                </a:ext>
              </a:extLst>
            </p:cNvPr>
            <p:cNvGrpSpPr/>
            <p:nvPr/>
          </p:nvGrpSpPr>
          <p:grpSpPr>
            <a:xfrm>
              <a:off x="6659608" y="3195864"/>
              <a:ext cx="1021626" cy="860584"/>
              <a:chOff x="6659608" y="3271278"/>
              <a:chExt cx="1021626" cy="860584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1DCDC7D-2B8D-4C25-AE2F-A0EBDA3090CC}"/>
                  </a:ext>
                </a:extLst>
              </p:cNvPr>
              <p:cNvSpPr txBox="1"/>
              <p:nvPr/>
            </p:nvSpPr>
            <p:spPr>
              <a:xfrm>
                <a:off x="6659608" y="3762530"/>
                <a:ext cx="1021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Fall 2023</a:t>
                </a:r>
                <a:endParaRPr lang="en-CA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2B992B-415A-4782-8C88-20F68BE3D665}"/>
                  </a:ext>
                </a:extLst>
              </p:cNvPr>
              <p:cNvSpPr txBox="1"/>
              <p:nvPr/>
            </p:nvSpPr>
            <p:spPr>
              <a:xfrm>
                <a:off x="6757327" y="3271278"/>
                <a:ext cx="826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512E84"/>
                    </a:solidFill>
                  </a:rPr>
                  <a:t>Term 4</a:t>
                </a:r>
                <a:endParaRPr lang="en-CA" dirty="0">
                  <a:solidFill>
                    <a:srgbClr val="512E84"/>
                  </a:solidFill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9D9312D-F05B-4F01-BD75-A6904B1E819B}"/>
                </a:ext>
              </a:extLst>
            </p:cNvPr>
            <p:cNvGrpSpPr/>
            <p:nvPr/>
          </p:nvGrpSpPr>
          <p:grpSpPr>
            <a:xfrm>
              <a:off x="9744533" y="3195251"/>
              <a:ext cx="1497526" cy="861811"/>
              <a:chOff x="9776283" y="3280491"/>
              <a:chExt cx="1497526" cy="861811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35AB77-F196-49BF-8E39-05C95C49AF87}"/>
                  </a:ext>
                </a:extLst>
              </p:cNvPr>
              <p:cNvSpPr txBox="1"/>
              <p:nvPr/>
            </p:nvSpPr>
            <p:spPr>
              <a:xfrm>
                <a:off x="9776283" y="3772970"/>
                <a:ext cx="1497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Summer 2024</a:t>
                </a:r>
                <a:endParaRPr lang="en-CA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F161169-EF5C-4300-A63F-5D675C20F3FB}"/>
                  </a:ext>
                </a:extLst>
              </p:cNvPr>
              <p:cNvSpPr txBox="1"/>
              <p:nvPr/>
            </p:nvSpPr>
            <p:spPr>
              <a:xfrm>
                <a:off x="10111952" y="3280491"/>
                <a:ext cx="826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512E84"/>
                    </a:solidFill>
                  </a:rPr>
                  <a:t>Term 6</a:t>
                </a:r>
                <a:endParaRPr lang="en-CA" dirty="0">
                  <a:solidFill>
                    <a:srgbClr val="512E84"/>
                  </a:solidFill>
                </a:endParaRPr>
              </a:p>
            </p:txBody>
          </p:sp>
        </p:grp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63E925F-B8F1-4527-8C45-417F5855DA46}"/>
              </a:ext>
            </a:extLst>
          </p:cNvPr>
          <p:cNvCxnSpPr>
            <a:cxnSpLocks/>
          </p:cNvCxnSpPr>
          <p:nvPr/>
        </p:nvCxnSpPr>
        <p:spPr>
          <a:xfrm flipV="1">
            <a:off x="9587479" y="4102934"/>
            <a:ext cx="0" cy="723879"/>
          </a:xfrm>
          <a:prstGeom prst="straightConnector1">
            <a:avLst/>
          </a:prstGeom>
          <a:ln w="31750">
            <a:solidFill>
              <a:srgbClr val="512E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6D4F168-E3B4-449C-83DA-DD6D29E2CC86}"/>
              </a:ext>
            </a:extLst>
          </p:cNvPr>
          <p:cNvSpPr txBox="1"/>
          <p:nvPr/>
        </p:nvSpPr>
        <p:spPr>
          <a:xfrm>
            <a:off x="7942571" y="4879922"/>
            <a:ext cx="164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512E84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Date Transferred</a:t>
            </a:r>
            <a:endParaRPr lang="en-CA" b="1" dirty="0">
              <a:solidFill>
                <a:srgbClr val="512E84"/>
              </a:solidFill>
              <a:highlight>
                <a:srgbClr val="FFFF00"/>
              </a:highlight>
              <a:latin typeface="Abadi Extra Light" panose="020B02040201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1FF7D9B-3056-4138-BCF5-B010D63F185A}"/>
              </a:ext>
            </a:extLst>
          </p:cNvPr>
          <p:cNvSpPr txBox="1"/>
          <p:nvPr/>
        </p:nvSpPr>
        <p:spPr>
          <a:xfrm>
            <a:off x="9452380" y="4886373"/>
            <a:ext cx="1953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Deadline to Transfer</a:t>
            </a:r>
          </a:p>
          <a:p>
            <a:pPr algn="ctr"/>
            <a:r>
              <a:rPr lang="en-US" dirty="0">
                <a:solidFill>
                  <a:srgbClr val="512E84"/>
                </a:solidFill>
                <a:latin typeface="Abadi Extra Light" panose="020B0204020104020204" pitchFamily="34" charset="0"/>
              </a:rPr>
              <a:t>(May 1st)</a:t>
            </a:r>
            <a:endParaRPr lang="en-CA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1136F6-FE2C-4DAA-AAB4-C6B3E61EA4D3}"/>
              </a:ext>
            </a:extLst>
          </p:cNvPr>
          <p:cNvSpPr txBox="1"/>
          <p:nvPr/>
        </p:nvSpPr>
        <p:spPr>
          <a:xfrm>
            <a:off x="446048" y="5555840"/>
            <a:ext cx="1136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Abadi Extra Light" panose="020B0204020104020204" pitchFamily="34" charset="0"/>
              </a:rPr>
              <a:t>Recommended: </a:t>
            </a:r>
            <a:r>
              <a:rPr lang="en-US" dirty="0">
                <a:latin typeface="Abadi Extra Light" panose="020B0204020104020204" pitchFamily="34" charset="0"/>
              </a:rPr>
              <a:t>S</a:t>
            </a:r>
            <a:r>
              <a:rPr lang="en-US" sz="1800" dirty="0">
                <a:latin typeface="Abadi Extra Light" panose="020B0204020104020204" pitchFamily="34" charset="0"/>
              </a:rPr>
              <a:t>ubmit the request at least FIVE WEEKS before the start of the upcoming term to ensure correct registration</a:t>
            </a:r>
            <a:r>
              <a:rPr lang="en-CA" dirty="0"/>
              <a:t>.</a:t>
            </a:r>
            <a:endParaRPr lang="en-US" sz="1800" dirty="0">
              <a:latin typeface="Abadi Extra Light" panose="020B0204020104020204" pitchFamily="34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484F64F-469F-F275-8FD2-180B8F6D70F6}"/>
              </a:ext>
            </a:extLst>
          </p:cNvPr>
          <p:cNvCxnSpPr>
            <a:cxnSpLocks/>
          </p:cNvCxnSpPr>
          <p:nvPr/>
        </p:nvCxnSpPr>
        <p:spPr>
          <a:xfrm flipV="1">
            <a:off x="9452380" y="4102934"/>
            <a:ext cx="0" cy="723879"/>
          </a:xfrm>
          <a:prstGeom prst="straightConnector1">
            <a:avLst/>
          </a:prstGeom>
          <a:ln w="31750">
            <a:solidFill>
              <a:srgbClr val="512E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51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BCDF-44B8-4374-9F3E-D9688DA9F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25" y="1143000"/>
            <a:ext cx="9144000" cy="4372656"/>
          </a:xfrm>
        </p:spPr>
        <p:txBody>
          <a:bodyPr>
            <a:normAutofit fontScale="90000"/>
          </a:bodyPr>
          <a:lstStyle/>
          <a:p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b="0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64D224-09F9-490C-A752-ADE4106F13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662956"/>
              </p:ext>
            </p:extLst>
          </p:nvPr>
        </p:nvGraphicFramePr>
        <p:xfrm>
          <a:off x="-1815465" y="1143000"/>
          <a:ext cx="7279241" cy="532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A67AB9C-1CA0-4A1A-91FC-18E52D5F0613}"/>
              </a:ext>
            </a:extLst>
          </p:cNvPr>
          <p:cNvSpPr/>
          <p:nvPr/>
        </p:nvSpPr>
        <p:spPr>
          <a:xfrm>
            <a:off x="833555" y="2536210"/>
            <a:ext cx="1917501" cy="51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BBFD70-E90A-46A7-AE75-BB287047E981}"/>
              </a:ext>
            </a:extLst>
          </p:cNvPr>
          <p:cNvSpPr/>
          <p:nvPr/>
        </p:nvSpPr>
        <p:spPr>
          <a:xfrm>
            <a:off x="521819" y="3091816"/>
            <a:ext cx="2604671" cy="1480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2B2B4FBD-8E0E-4970-986C-0FE3025636D6}"/>
              </a:ext>
            </a:extLst>
          </p:cNvPr>
          <p:cNvSpPr/>
          <p:nvPr/>
        </p:nvSpPr>
        <p:spPr>
          <a:xfrm>
            <a:off x="3452096" y="1112520"/>
            <a:ext cx="591789" cy="14236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F65468-313E-421C-9BEE-66FFB86F7CF7}"/>
              </a:ext>
            </a:extLst>
          </p:cNvPr>
          <p:cNvSpPr txBox="1"/>
          <p:nvPr/>
        </p:nvSpPr>
        <p:spPr>
          <a:xfrm>
            <a:off x="4292383" y="1624310"/>
            <a:ext cx="3036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Abadi Extra Light" panose="020B0204020104020204" pitchFamily="34" charset="0"/>
              </a:rPr>
              <a:t>Do this as early as you want!</a:t>
            </a:r>
            <a:endParaRPr lang="en-CA" sz="2000" b="1" dirty="0">
              <a:latin typeface="Abadi Extra Light" panose="020B02040201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810035-5F2F-EA65-D658-77FE5175C5A2}"/>
              </a:ext>
            </a:extLst>
          </p:cNvPr>
          <p:cNvGrpSpPr/>
          <p:nvPr/>
        </p:nvGrpSpPr>
        <p:grpSpPr>
          <a:xfrm>
            <a:off x="3452095" y="3091815"/>
            <a:ext cx="3627941" cy="1423690"/>
            <a:chOff x="3452095" y="3091815"/>
            <a:chExt cx="3627941" cy="1423690"/>
          </a:xfrm>
        </p:grpSpPr>
        <p:sp>
          <p:nvSpPr>
            <p:cNvPr id="14" name="Right Brace 13">
              <a:extLst>
                <a:ext uri="{FF2B5EF4-FFF2-40B4-BE49-F238E27FC236}">
                  <a16:creationId xmlns:a16="http://schemas.microsoft.com/office/drawing/2014/main" id="{6C53DB66-81F8-43B4-9656-A91BA9745399}"/>
                </a:ext>
              </a:extLst>
            </p:cNvPr>
            <p:cNvSpPr/>
            <p:nvPr/>
          </p:nvSpPr>
          <p:spPr>
            <a:xfrm>
              <a:off x="3452095" y="3091815"/>
              <a:ext cx="591789" cy="1423690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CC21BB-3583-49DA-8F0F-E6B3940B5383}"/>
                </a:ext>
              </a:extLst>
            </p:cNvPr>
            <p:cNvSpPr txBox="1"/>
            <p:nvPr/>
          </p:nvSpPr>
          <p:spPr>
            <a:xfrm>
              <a:off x="4043884" y="3141940"/>
              <a:ext cx="30361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Abadi Extra Light" panose="020B0204020104020204" pitchFamily="34" charset="0"/>
                </a:rPr>
                <a:t>Make sure to have this conversation </a:t>
              </a:r>
              <a:r>
                <a:rPr lang="en-US" sz="2000" b="1" u="sng" dirty="0">
                  <a:latin typeface="Abadi Extra Light" panose="020B0204020104020204" pitchFamily="34" charset="0"/>
                </a:rPr>
                <a:t>before </a:t>
              </a:r>
              <a:r>
                <a:rPr lang="en-US" sz="2000" b="1" dirty="0">
                  <a:latin typeface="Abadi Extra Light" panose="020B0204020104020204" pitchFamily="34" charset="0"/>
                </a:rPr>
                <a:t>scheduling a committee meeting.</a:t>
              </a:r>
              <a:endParaRPr lang="en-CA" sz="2000" b="1" dirty="0">
                <a:latin typeface="Abadi Extra Light" panose="020B02040201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A2CE394-F687-EA1B-2BD0-E35BC61A67CE}"/>
              </a:ext>
            </a:extLst>
          </p:cNvPr>
          <p:cNvGrpSpPr/>
          <p:nvPr/>
        </p:nvGrpSpPr>
        <p:grpSpPr>
          <a:xfrm>
            <a:off x="3452095" y="5138440"/>
            <a:ext cx="5365488" cy="1423690"/>
            <a:chOff x="3452095" y="5138440"/>
            <a:chExt cx="5365488" cy="1423690"/>
          </a:xfrm>
        </p:grpSpPr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AABBB834-B749-465D-88BE-F26B2FF8981F}"/>
                </a:ext>
              </a:extLst>
            </p:cNvPr>
            <p:cNvSpPr/>
            <p:nvPr/>
          </p:nvSpPr>
          <p:spPr>
            <a:xfrm>
              <a:off x="3452095" y="5138440"/>
              <a:ext cx="591789" cy="1423690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2BE0A56-9953-48B4-BA1D-44BE60C105EC}"/>
                </a:ext>
              </a:extLst>
            </p:cNvPr>
            <p:cNvSpPr txBox="1"/>
            <p:nvPr/>
          </p:nvSpPr>
          <p:spPr>
            <a:xfrm>
              <a:off x="4063165" y="5250121"/>
              <a:ext cx="47544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AutoNum type="arabicPeriod"/>
              </a:pPr>
              <a:r>
                <a:rPr lang="en-US" b="1" dirty="0">
                  <a:latin typeface="Abadi Extra Light" panose="020B0204020104020204" pitchFamily="34" charset="0"/>
                </a:rPr>
                <a:t>Specify to Advisory Committee (AC) that it is a </a:t>
              </a:r>
              <a:r>
                <a:rPr lang="en-US" b="1" u="sng" dirty="0">
                  <a:latin typeface="Abadi Extra Light" panose="020B0204020104020204" pitchFamily="34" charset="0"/>
                </a:rPr>
                <a:t>Transfer Meeting</a:t>
              </a:r>
              <a:r>
                <a:rPr lang="en-US" b="1" dirty="0">
                  <a:latin typeface="Abadi Extra Light" panose="020B0204020104020204" pitchFamily="34" charset="0"/>
                </a:rPr>
                <a:t> and allot 1.5 hours.</a:t>
              </a:r>
            </a:p>
            <a:p>
              <a:pPr marL="342900" indent="-342900" algn="ctr">
                <a:buFontTx/>
                <a:buAutoNum type="arabicPeriod"/>
              </a:pPr>
              <a:r>
                <a:rPr lang="en-US" b="1" dirty="0">
                  <a:latin typeface="Abadi Extra Light" panose="020B0204020104020204" pitchFamily="34" charset="0"/>
                </a:rPr>
                <a:t>Book meeting at about 18 months into Master’s (4th committee meeting)</a:t>
              </a:r>
              <a:endParaRPr lang="en-CA" b="1" dirty="0">
                <a:latin typeface="Abadi Extra Light" panose="020B0204020104020204" pitchFamily="34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7CB8CB-578A-4810-8DB5-409630C7D6EC}"/>
              </a:ext>
            </a:extLst>
          </p:cNvPr>
          <p:cNvSpPr/>
          <p:nvPr/>
        </p:nvSpPr>
        <p:spPr>
          <a:xfrm>
            <a:off x="886209" y="4540225"/>
            <a:ext cx="1917501" cy="51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3CF1B0-4DDE-41F1-8E11-B8771759A65C}"/>
              </a:ext>
            </a:extLst>
          </p:cNvPr>
          <p:cNvSpPr/>
          <p:nvPr/>
        </p:nvSpPr>
        <p:spPr>
          <a:xfrm>
            <a:off x="507002" y="5104162"/>
            <a:ext cx="2604671" cy="1436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4B3D6B-F6F3-48B7-80BD-8FACF44ADEB8}"/>
              </a:ext>
            </a:extLst>
          </p:cNvPr>
          <p:cNvSpPr txBox="1"/>
          <p:nvPr/>
        </p:nvSpPr>
        <p:spPr>
          <a:xfrm>
            <a:off x="607696" y="317402"/>
            <a:ext cx="367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How</a:t>
            </a:r>
            <a:r>
              <a:rPr lang="en-CA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 to Transfer?</a:t>
            </a:r>
          </a:p>
        </p:txBody>
      </p:sp>
    </p:spTree>
    <p:extLst>
      <p:ext uri="{BB962C8B-B14F-4D97-AF65-F5344CB8AC3E}">
        <p14:creationId xmlns:p14="http://schemas.microsoft.com/office/powerpoint/2010/main" val="20342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12" grpId="0" animBg="1"/>
      <p:bldP spid="6" grpId="0" animBg="1"/>
      <p:bldP spid="8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AAC9087C-5602-4610-8B19-9F913E2DB6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837832"/>
              </p:ext>
            </p:extLst>
          </p:nvPr>
        </p:nvGraphicFramePr>
        <p:xfrm>
          <a:off x="-1815465" y="1143000"/>
          <a:ext cx="7279241" cy="532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2EBCDF-44B8-4374-9F3E-D9688DA9F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25" y="1143000"/>
            <a:ext cx="9144000" cy="4372656"/>
          </a:xfrm>
        </p:spPr>
        <p:txBody>
          <a:bodyPr>
            <a:normAutofit fontScale="90000"/>
          </a:bodyPr>
          <a:lstStyle/>
          <a:p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b="0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en-CA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73A0A95-30AB-4B89-9A47-34ACD653E8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1633834"/>
              </p:ext>
            </p:extLst>
          </p:nvPr>
        </p:nvGraphicFramePr>
        <p:xfrm>
          <a:off x="1350748" y="1115821"/>
          <a:ext cx="7076972" cy="532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B158CA0-F0FD-41E6-9F56-B3208578F3E5}"/>
              </a:ext>
            </a:extLst>
          </p:cNvPr>
          <p:cNvSpPr txBox="1"/>
          <p:nvPr/>
        </p:nvSpPr>
        <p:spPr>
          <a:xfrm>
            <a:off x="607696" y="317402"/>
            <a:ext cx="367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How</a:t>
            </a:r>
            <a:r>
              <a:rPr lang="en-CA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 to Transfer?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4BF39FE-C8F2-4A6A-B164-505AA35B2D0B}"/>
              </a:ext>
            </a:extLst>
          </p:cNvPr>
          <p:cNvCxnSpPr>
            <a:cxnSpLocks/>
            <a:endCxn id="5" idx="0"/>
          </p:cNvCxnSpPr>
          <p:nvPr/>
        </p:nvCxnSpPr>
        <p:spPr>
          <a:xfrm rot="5400000" flipH="1" flipV="1">
            <a:off x="1746878" y="2599823"/>
            <a:ext cx="4626358" cy="1658354"/>
          </a:xfrm>
          <a:prstGeom prst="bentConnector3">
            <a:avLst>
              <a:gd name="adj1" fmla="val 10494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01FCC103-9391-95E5-B8C5-5BA1253A9D3D}"/>
              </a:ext>
            </a:extLst>
          </p:cNvPr>
          <p:cNvGrpSpPr/>
          <p:nvPr/>
        </p:nvGrpSpPr>
        <p:grpSpPr>
          <a:xfrm>
            <a:off x="6294120" y="1115821"/>
            <a:ext cx="2687496" cy="1337819"/>
            <a:chOff x="6294120" y="1115821"/>
            <a:chExt cx="2687496" cy="1337819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90008B7F-C189-418B-9327-3E56E265AE3C}"/>
                </a:ext>
              </a:extLst>
            </p:cNvPr>
            <p:cNvSpPr/>
            <p:nvPr/>
          </p:nvSpPr>
          <p:spPr>
            <a:xfrm>
              <a:off x="6294120" y="1115821"/>
              <a:ext cx="434106" cy="133781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5CA8EA1-E157-4D93-BCC3-6788E6AA2ADB}"/>
                </a:ext>
              </a:extLst>
            </p:cNvPr>
            <p:cNvSpPr txBox="1"/>
            <p:nvPr/>
          </p:nvSpPr>
          <p:spPr>
            <a:xfrm>
              <a:off x="6788393" y="1461565"/>
              <a:ext cx="21932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badi Extra Light" panose="020B0204020104020204" pitchFamily="34" charset="0"/>
                </a:rPr>
                <a:t>Do this </a:t>
              </a:r>
              <a:r>
                <a:rPr lang="en-US" b="1" u="sng" dirty="0">
                  <a:latin typeface="Abadi Extra Light" panose="020B0204020104020204" pitchFamily="34" charset="0"/>
                </a:rPr>
                <a:t>1 week before</a:t>
              </a:r>
              <a:r>
                <a:rPr lang="en-US" b="1" dirty="0">
                  <a:latin typeface="Abadi Extra Light" panose="020B0204020104020204" pitchFamily="34" charset="0"/>
                </a:rPr>
                <a:t> AC Meeting</a:t>
              </a:r>
              <a:endParaRPr lang="en-CA" b="1" u="sng" dirty="0">
                <a:latin typeface="Abadi Extra Light" panose="020B0204020104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E6422DE-08D2-421D-A684-B1AC93D82819}"/>
              </a:ext>
            </a:extLst>
          </p:cNvPr>
          <p:cNvSpPr txBox="1"/>
          <p:nvPr/>
        </p:nvSpPr>
        <p:spPr>
          <a:xfrm>
            <a:off x="9009466" y="1184566"/>
            <a:ext cx="3091806" cy="1200329"/>
          </a:xfrm>
          <a:prstGeom prst="rect">
            <a:avLst/>
          </a:prstGeom>
          <a:noFill/>
          <a:ln>
            <a:solidFill>
              <a:srgbClr val="512E84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Progress Report of Research </a:t>
            </a:r>
            <a:r>
              <a:rPr lang="en-US" dirty="0">
                <a:latin typeface="Abadi Extra Light" panose="020B0204020104020204" pitchFamily="34" charset="0"/>
              </a:rPr>
              <a:t>(5+ Pages)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PhD Project Plan </a:t>
            </a:r>
            <a:r>
              <a:rPr lang="en-US" dirty="0">
                <a:latin typeface="Abadi Extra Light" panose="020B0204020104020204" pitchFamily="34" charset="0"/>
              </a:rPr>
              <a:t>(1 Page)</a:t>
            </a:r>
            <a:endParaRPr lang="en-US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CV</a:t>
            </a:r>
            <a:endParaRPr lang="en-CA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3551E8-8F98-1625-5D7E-1CC349970508}"/>
              </a:ext>
            </a:extLst>
          </p:cNvPr>
          <p:cNvGrpSpPr/>
          <p:nvPr/>
        </p:nvGrpSpPr>
        <p:grpSpPr>
          <a:xfrm>
            <a:off x="6335260" y="3089377"/>
            <a:ext cx="3389765" cy="1337819"/>
            <a:chOff x="6335260" y="3089377"/>
            <a:chExt cx="3389765" cy="1337819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5FC136DC-8C7C-4BA7-9A76-541DFDFABFB7}"/>
                </a:ext>
              </a:extLst>
            </p:cNvPr>
            <p:cNvSpPr/>
            <p:nvPr/>
          </p:nvSpPr>
          <p:spPr>
            <a:xfrm>
              <a:off x="6335260" y="3089377"/>
              <a:ext cx="434106" cy="133781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DB0D29-C116-47B5-A142-088603BE8AEA}"/>
                </a:ext>
              </a:extLst>
            </p:cNvPr>
            <p:cNvSpPr txBox="1"/>
            <p:nvPr/>
          </p:nvSpPr>
          <p:spPr>
            <a:xfrm>
              <a:off x="6907602" y="3158122"/>
              <a:ext cx="28174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512E84"/>
                  </a:solidFill>
                  <a:latin typeface="Abadi Extra Light" panose="020B0204020104020204" pitchFamily="34" charset="0"/>
                </a:rPr>
                <a:t>Evaluated based on: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latin typeface="Abadi Extra Light" panose="020B0204020104020204" pitchFamily="34" charset="0"/>
                </a:rPr>
                <a:t>CV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latin typeface="Abadi Extra Light" panose="020B0204020104020204" pitchFamily="34" charset="0"/>
                </a:rPr>
                <a:t>Potential for expanding Master’s project into PhD</a:t>
              </a:r>
              <a:endParaRPr lang="en-CA" b="1" dirty="0">
                <a:latin typeface="Abadi Extra Light" panose="020B0204020104020204" pitchFamily="34" charset="0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03F2D23-25C1-4530-9834-EC73C1F7C0E2}"/>
              </a:ext>
            </a:extLst>
          </p:cNvPr>
          <p:cNvSpPr/>
          <p:nvPr/>
        </p:nvSpPr>
        <p:spPr>
          <a:xfrm>
            <a:off x="3960344" y="2470150"/>
            <a:ext cx="1917501" cy="59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B34E9-CB27-4A3B-B2F7-DDB2545A6E70}"/>
              </a:ext>
            </a:extLst>
          </p:cNvPr>
          <p:cNvSpPr/>
          <p:nvPr/>
        </p:nvSpPr>
        <p:spPr>
          <a:xfrm>
            <a:off x="3648608" y="3070125"/>
            <a:ext cx="2604671" cy="1517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CE9520-4382-4D64-8E29-1A69486FF2CA}"/>
              </a:ext>
            </a:extLst>
          </p:cNvPr>
          <p:cNvSpPr/>
          <p:nvPr/>
        </p:nvSpPr>
        <p:spPr>
          <a:xfrm>
            <a:off x="4012998" y="4505325"/>
            <a:ext cx="1917501" cy="568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52702B-C8E6-45A2-B991-3715008D20AD}"/>
              </a:ext>
            </a:extLst>
          </p:cNvPr>
          <p:cNvSpPr/>
          <p:nvPr/>
        </p:nvSpPr>
        <p:spPr>
          <a:xfrm>
            <a:off x="3628828" y="5063336"/>
            <a:ext cx="2604671" cy="1436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8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9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D03184D-CEB6-4376-83FB-F69513FAD4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6057" y="892176"/>
            <a:ext cx="5167442" cy="3002672"/>
          </a:xfrm>
          <a:prstGeom prst="rect">
            <a:avLst/>
          </a:prstGeom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AAC9087C-5602-4610-8B19-9F913E2DB6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670009"/>
              </p:ext>
            </p:extLst>
          </p:nvPr>
        </p:nvGraphicFramePr>
        <p:xfrm>
          <a:off x="-1815465" y="1143000"/>
          <a:ext cx="7279241" cy="532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2EBCDF-44B8-4374-9F3E-D9688DA9F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25" y="1143000"/>
            <a:ext cx="9144000" cy="4372656"/>
          </a:xfrm>
        </p:spPr>
        <p:txBody>
          <a:bodyPr>
            <a:normAutofit fontScale="90000"/>
          </a:bodyPr>
          <a:lstStyle/>
          <a:p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b="0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en-CA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73A0A95-30AB-4B89-9A47-34ACD653E8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1108413"/>
              </p:ext>
            </p:extLst>
          </p:nvPr>
        </p:nvGraphicFramePr>
        <p:xfrm>
          <a:off x="1350748" y="1115821"/>
          <a:ext cx="7076972" cy="532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4DC8B9-23C5-4FC7-985C-C041676B07A4}"/>
              </a:ext>
            </a:extLst>
          </p:cNvPr>
          <p:cNvSpPr txBox="1"/>
          <p:nvPr/>
        </p:nvSpPr>
        <p:spPr>
          <a:xfrm>
            <a:off x="8029623" y="3810802"/>
            <a:ext cx="2602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b="1" dirty="0">
                <a:solidFill>
                  <a:srgbClr val="512E84"/>
                </a:solidFill>
                <a:latin typeface="Abadi Extra Light" panose="020B0204020104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to Transfer Form</a:t>
            </a:r>
            <a:endParaRPr lang="en-CA" b="1" dirty="0">
              <a:solidFill>
                <a:srgbClr val="512E84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BD7E9C-B453-4C05-A37B-AE9132A909DA}"/>
              </a:ext>
            </a:extLst>
          </p:cNvPr>
          <p:cNvSpPr txBox="1"/>
          <p:nvPr/>
        </p:nvSpPr>
        <p:spPr>
          <a:xfrm>
            <a:off x="7449726" y="517456"/>
            <a:ext cx="3762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512E84"/>
                </a:solidFill>
                <a:latin typeface="Abadi Extra Light" panose="020B0204020104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 Meeting MSc to PhD Transfer Form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158CA0-F0FD-41E6-9F56-B3208578F3E5}"/>
              </a:ext>
            </a:extLst>
          </p:cNvPr>
          <p:cNvSpPr txBox="1"/>
          <p:nvPr/>
        </p:nvSpPr>
        <p:spPr>
          <a:xfrm>
            <a:off x="607696" y="317402"/>
            <a:ext cx="367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solidFill>
                  <a:srgbClr val="512E84"/>
                </a:solidFill>
                <a:latin typeface="Abadi Extra Light" panose="020B0204020104020204" pitchFamily="34" charset="0"/>
              </a:rPr>
              <a:t>How</a:t>
            </a:r>
            <a:r>
              <a:rPr lang="en-CA" sz="2800" b="1" dirty="0">
                <a:solidFill>
                  <a:srgbClr val="512E84"/>
                </a:solidFill>
                <a:latin typeface="Abadi Extra Light" panose="020B0204020104020204" pitchFamily="34" charset="0"/>
              </a:rPr>
              <a:t> to Transfer?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4BF39FE-C8F2-4A6A-B164-505AA35B2D0B}"/>
              </a:ext>
            </a:extLst>
          </p:cNvPr>
          <p:cNvCxnSpPr>
            <a:cxnSpLocks/>
            <a:endCxn id="5" idx="0"/>
          </p:cNvCxnSpPr>
          <p:nvPr/>
        </p:nvCxnSpPr>
        <p:spPr>
          <a:xfrm rot="5400000" flipH="1" flipV="1">
            <a:off x="1746878" y="2599823"/>
            <a:ext cx="4626358" cy="1658354"/>
          </a:xfrm>
          <a:prstGeom prst="bentConnector3">
            <a:avLst>
              <a:gd name="adj1" fmla="val 10494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289B045B-E8E9-4421-A063-D7A01562F7D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153303" y="4394819"/>
            <a:ext cx="2618483" cy="346990"/>
          </a:xfrm>
          <a:prstGeom prst="bentConnector3">
            <a:avLst>
              <a:gd name="adj1" fmla="val 10005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91CB05-2360-40BC-9D47-A651E3AE7FEE}"/>
              </a:ext>
            </a:extLst>
          </p:cNvPr>
          <p:cNvSpPr txBox="1"/>
          <p:nvPr/>
        </p:nvSpPr>
        <p:spPr>
          <a:xfrm>
            <a:off x="6903755" y="128971"/>
            <a:ext cx="485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badi Extra Light" panose="020B0204020104020204" pitchFamily="34" charset="0"/>
              </a:rPr>
              <a:t>AC Program Rep will Submit to Susan and CC You </a:t>
            </a:r>
            <a:endParaRPr lang="en-CA" b="1" dirty="0">
              <a:latin typeface="Abadi Extra Light" panose="020B02040201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FA290C-F3D9-8E89-E43D-C125AF9718DE}"/>
              </a:ext>
            </a:extLst>
          </p:cNvPr>
          <p:cNvSpPr/>
          <p:nvPr/>
        </p:nvSpPr>
        <p:spPr>
          <a:xfrm>
            <a:off x="6728226" y="517455"/>
            <a:ext cx="5205273" cy="62421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FBCB4F8B-BE8A-D46B-73F0-F74A75697CD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77" y="4102353"/>
            <a:ext cx="5090597" cy="26323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220E1-9CAB-41B0-97BC-115821E8B931}"/>
              </a:ext>
            </a:extLst>
          </p:cNvPr>
          <p:cNvSpPr txBox="1"/>
          <p:nvPr/>
        </p:nvSpPr>
        <p:spPr>
          <a:xfrm>
            <a:off x="7449726" y="6474141"/>
            <a:ext cx="14355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badi Extra Light" panose="020B0204020104020204" pitchFamily="34" charset="0"/>
              </a:rPr>
              <a:t>PhD Project Plan</a:t>
            </a:r>
            <a:endParaRPr lang="en-CA" sz="1400" b="1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1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20" grpId="0"/>
      <p:bldP spid="3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995</Words>
  <Application>Microsoft Office PowerPoint</Application>
  <PresentationFormat>Widescreen</PresentationFormat>
  <Paragraphs>142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Abadi Extra Light</vt:lpstr>
      <vt:lpstr>Arial</vt:lpstr>
      <vt:lpstr>Calibri</vt:lpstr>
      <vt:lpstr>Calibri Light</vt:lpstr>
      <vt:lpstr>Helvetica Neue</vt:lpstr>
      <vt:lpstr>Office Theme</vt:lpstr>
      <vt:lpstr>PowerPoint Presentation</vt:lpstr>
      <vt:lpstr>Agenda</vt:lpstr>
      <vt:lpstr>Outline</vt:lpstr>
      <vt:lpstr> </vt:lpstr>
      <vt:lpstr>PowerPoint Presentation</vt:lpstr>
      <vt:lpstr>PowerPoint Presentation</vt:lpstr>
      <vt:lpstr>             </vt:lpstr>
      <vt:lpstr>             </vt:lpstr>
      <vt:lpstr>             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2022-10-21T22:05:33Z</dcterms:created>
  <dcterms:modified xsi:type="dcterms:W3CDTF">2022-10-21T22:05:42Z</dcterms:modified>
</cp:coreProperties>
</file>