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1"/>
  </p:notesMasterIdLst>
  <p:sldIdLst>
    <p:sldId id="260" r:id="rId2"/>
    <p:sldId id="285" r:id="rId3"/>
    <p:sldId id="287" r:id="rId4"/>
    <p:sldId id="288" r:id="rId5"/>
    <p:sldId id="304" r:id="rId6"/>
    <p:sldId id="289" r:id="rId7"/>
    <p:sldId id="292" r:id="rId8"/>
    <p:sldId id="293" r:id="rId9"/>
    <p:sldId id="294" r:id="rId10"/>
    <p:sldId id="295" r:id="rId11"/>
    <p:sldId id="296" r:id="rId12"/>
    <p:sldId id="298" r:id="rId13"/>
    <p:sldId id="303" r:id="rId14"/>
    <p:sldId id="297" r:id="rId15"/>
    <p:sldId id="300" r:id="rId16"/>
    <p:sldId id="301" r:id="rId17"/>
    <p:sldId id="290" r:id="rId18"/>
    <p:sldId id="302" r:id="rId19"/>
    <p:sldId id="269" r:id="rId20"/>
  </p:sldIdLst>
  <p:sldSz cx="12192000" cy="6858000"/>
  <p:notesSz cx="6858000" cy="9144000"/>
  <p:embeddedFontLst>
    <p:embeddedFont>
      <p:font typeface="Abadi Extra Light" panose="020B0204020104020204" pitchFamily="34"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1632C7-291A-97F9-5A02-ADF6DD36A692}" name="820" initials="8" userId="S::tel820@my365.site::0cf80fb0-7f3b-44db-a317-d321da6e8c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499DB"/>
    <a:srgbClr val="502E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9448" autoAdjust="0"/>
  </p:normalViewPr>
  <p:slideViewPr>
    <p:cSldViewPr snapToGrid="0">
      <p:cViewPr varScale="1">
        <p:scale>
          <a:sx n="59" d="100"/>
          <a:sy n="59" d="100"/>
        </p:scale>
        <p:origin x="15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Zheng" userId="fa016232-0b5a-4b67-9611-f540f82746a3" providerId="ADAL" clId="{22670B25-77AE-4642-8BFF-07EB5B5D264C}"/>
    <pc:docChg chg="custSel modSld">
      <pc:chgData name="Alice Zheng" userId="fa016232-0b5a-4b67-9611-f540f82746a3" providerId="ADAL" clId="{22670B25-77AE-4642-8BFF-07EB5B5D264C}" dt="2023-03-03T01:32:04.645" v="38" actId="368"/>
      <pc:docMkLst>
        <pc:docMk/>
      </pc:docMkLst>
      <pc:sldChg chg="modNotes">
        <pc:chgData name="Alice Zheng" userId="fa016232-0b5a-4b67-9611-f540f82746a3" providerId="ADAL" clId="{22670B25-77AE-4642-8BFF-07EB5B5D264C}" dt="2023-03-03T01:32:04.581" v="2" actId="368"/>
        <pc:sldMkLst>
          <pc:docMk/>
          <pc:sldMk cId="3071156428" sldId="260"/>
        </pc:sldMkLst>
      </pc:sldChg>
      <pc:sldChg chg="modNotes">
        <pc:chgData name="Alice Zheng" userId="fa016232-0b5a-4b67-9611-f540f82746a3" providerId="ADAL" clId="{22670B25-77AE-4642-8BFF-07EB5B5D264C}" dt="2023-03-03T01:32:04.645" v="38" actId="368"/>
        <pc:sldMkLst>
          <pc:docMk/>
          <pc:sldMk cId="581278850" sldId="269"/>
        </pc:sldMkLst>
      </pc:sldChg>
      <pc:sldChg chg="modNotes">
        <pc:chgData name="Alice Zheng" userId="fa016232-0b5a-4b67-9611-f540f82746a3" providerId="ADAL" clId="{22670B25-77AE-4642-8BFF-07EB5B5D264C}" dt="2023-03-03T01:32:04.587" v="4" actId="368"/>
        <pc:sldMkLst>
          <pc:docMk/>
          <pc:sldMk cId="3220707553" sldId="285"/>
        </pc:sldMkLst>
      </pc:sldChg>
      <pc:sldChg chg="modNotes">
        <pc:chgData name="Alice Zheng" userId="fa016232-0b5a-4b67-9611-f540f82746a3" providerId="ADAL" clId="{22670B25-77AE-4642-8BFF-07EB5B5D264C}" dt="2023-03-03T01:32:04.591" v="6" actId="368"/>
        <pc:sldMkLst>
          <pc:docMk/>
          <pc:sldMk cId="1370629165" sldId="287"/>
        </pc:sldMkLst>
      </pc:sldChg>
      <pc:sldChg chg="modNotes">
        <pc:chgData name="Alice Zheng" userId="fa016232-0b5a-4b67-9611-f540f82746a3" providerId="ADAL" clId="{22670B25-77AE-4642-8BFF-07EB5B5D264C}" dt="2023-03-03T01:32:04.595" v="8" actId="368"/>
        <pc:sldMkLst>
          <pc:docMk/>
          <pc:sldMk cId="1974402131" sldId="288"/>
        </pc:sldMkLst>
      </pc:sldChg>
      <pc:sldChg chg="delCm modNotes">
        <pc:chgData name="Alice Zheng" userId="fa016232-0b5a-4b67-9611-f540f82746a3" providerId="ADAL" clId="{22670B25-77AE-4642-8BFF-07EB5B5D264C}" dt="2023-03-03T01:32:04.603" v="12" actId="368"/>
        <pc:sldMkLst>
          <pc:docMk/>
          <pc:sldMk cId="1513813655" sldId="289"/>
        </pc:sldMkLst>
        <pc:extLst>
          <p:ext xmlns:p="http://schemas.openxmlformats.org/presentationml/2006/main" uri="{D6D511B9-2390-475A-947B-AFAB55BFBCF1}">
            <pc226:cmChg xmlns:pc226="http://schemas.microsoft.com/office/powerpoint/2022/06/main/command" chg="del">
              <pc226:chgData name="Alice Zheng" userId="fa016232-0b5a-4b67-9611-f540f82746a3" providerId="ADAL" clId="{22670B25-77AE-4642-8BFF-07EB5B5D264C}" dt="2023-03-03T01:31:43.614" v="0" actId="2056"/>
              <pc2:cmMkLst xmlns:pc2="http://schemas.microsoft.com/office/powerpoint/2019/9/main/command">
                <pc:docMk/>
                <pc:sldMk cId="1513813655" sldId="289"/>
                <pc2:cmMk id="{39EDC8DC-3FB1-402A-A787-2F95BE7A8E04}"/>
              </pc2:cmMkLst>
            </pc226:cmChg>
          </p:ext>
        </pc:extLst>
      </pc:sldChg>
      <pc:sldChg chg="modNotes">
        <pc:chgData name="Alice Zheng" userId="fa016232-0b5a-4b67-9611-f540f82746a3" providerId="ADAL" clId="{22670B25-77AE-4642-8BFF-07EB5B5D264C}" dt="2023-03-03T01:32:04.639" v="34" actId="368"/>
        <pc:sldMkLst>
          <pc:docMk/>
          <pc:sldMk cId="2659785858" sldId="290"/>
        </pc:sldMkLst>
      </pc:sldChg>
      <pc:sldChg chg="modNotes">
        <pc:chgData name="Alice Zheng" userId="fa016232-0b5a-4b67-9611-f540f82746a3" providerId="ADAL" clId="{22670B25-77AE-4642-8BFF-07EB5B5D264C}" dt="2023-03-03T01:32:04.606" v="14" actId="368"/>
        <pc:sldMkLst>
          <pc:docMk/>
          <pc:sldMk cId="3565796358" sldId="292"/>
        </pc:sldMkLst>
      </pc:sldChg>
      <pc:sldChg chg="modNotes">
        <pc:chgData name="Alice Zheng" userId="fa016232-0b5a-4b67-9611-f540f82746a3" providerId="ADAL" clId="{22670B25-77AE-4642-8BFF-07EB5B5D264C}" dt="2023-03-03T01:32:04.610" v="16" actId="368"/>
        <pc:sldMkLst>
          <pc:docMk/>
          <pc:sldMk cId="1221736021" sldId="293"/>
        </pc:sldMkLst>
      </pc:sldChg>
      <pc:sldChg chg="delCm modNotes">
        <pc:chgData name="Alice Zheng" userId="fa016232-0b5a-4b67-9611-f540f82746a3" providerId="ADAL" clId="{22670B25-77AE-4642-8BFF-07EB5B5D264C}" dt="2023-03-03T01:32:04.613" v="18" actId="368"/>
        <pc:sldMkLst>
          <pc:docMk/>
          <pc:sldMk cId="3469115237" sldId="294"/>
        </pc:sldMkLst>
        <pc:extLst>
          <p:ext xmlns:p="http://schemas.openxmlformats.org/presentationml/2006/main" uri="{D6D511B9-2390-475A-947B-AFAB55BFBCF1}">
            <pc226:cmChg xmlns:pc226="http://schemas.microsoft.com/office/powerpoint/2022/06/main/command" chg="del">
              <pc226:chgData name="Alice Zheng" userId="fa016232-0b5a-4b67-9611-f540f82746a3" providerId="ADAL" clId="{22670B25-77AE-4642-8BFF-07EB5B5D264C}" dt="2023-03-03T01:31:43.614" v="0" actId="2056"/>
              <pc2:cmMkLst xmlns:pc2="http://schemas.microsoft.com/office/powerpoint/2019/9/main/command">
                <pc:docMk/>
                <pc:sldMk cId="3469115237" sldId="294"/>
                <pc2:cmMk id="{3B8FB232-613D-45C9-BDDB-82BFEE924DA6}"/>
              </pc2:cmMkLst>
            </pc226:cmChg>
          </p:ext>
        </pc:extLst>
      </pc:sldChg>
      <pc:sldChg chg="modNotes">
        <pc:chgData name="Alice Zheng" userId="fa016232-0b5a-4b67-9611-f540f82746a3" providerId="ADAL" clId="{22670B25-77AE-4642-8BFF-07EB5B5D264C}" dt="2023-03-03T01:32:04.616" v="20" actId="368"/>
        <pc:sldMkLst>
          <pc:docMk/>
          <pc:sldMk cId="2339727662" sldId="295"/>
        </pc:sldMkLst>
      </pc:sldChg>
      <pc:sldChg chg="modNotes">
        <pc:chgData name="Alice Zheng" userId="fa016232-0b5a-4b67-9611-f540f82746a3" providerId="ADAL" clId="{22670B25-77AE-4642-8BFF-07EB5B5D264C}" dt="2023-03-03T01:32:04.619" v="22" actId="368"/>
        <pc:sldMkLst>
          <pc:docMk/>
          <pc:sldMk cId="2023420819" sldId="296"/>
        </pc:sldMkLst>
      </pc:sldChg>
      <pc:sldChg chg="modNotes">
        <pc:chgData name="Alice Zheng" userId="fa016232-0b5a-4b67-9611-f540f82746a3" providerId="ADAL" clId="{22670B25-77AE-4642-8BFF-07EB5B5D264C}" dt="2023-03-03T01:32:04.628" v="28" actId="368"/>
        <pc:sldMkLst>
          <pc:docMk/>
          <pc:sldMk cId="3955581584" sldId="297"/>
        </pc:sldMkLst>
      </pc:sldChg>
      <pc:sldChg chg="modNotes">
        <pc:chgData name="Alice Zheng" userId="fa016232-0b5a-4b67-9611-f540f82746a3" providerId="ADAL" clId="{22670B25-77AE-4642-8BFF-07EB5B5D264C}" dt="2023-03-03T01:32:04.623" v="24" actId="368"/>
        <pc:sldMkLst>
          <pc:docMk/>
          <pc:sldMk cId="4090292640" sldId="298"/>
        </pc:sldMkLst>
      </pc:sldChg>
      <pc:sldChg chg="modNotes">
        <pc:chgData name="Alice Zheng" userId="fa016232-0b5a-4b67-9611-f540f82746a3" providerId="ADAL" clId="{22670B25-77AE-4642-8BFF-07EB5B5D264C}" dt="2023-03-03T01:32:04.633" v="30" actId="368"/>
        <pc:sldMkLst>
          <pc:docMk/>
          <pc:sldMk cId="1297192736" sldId="300"/>
        </pc:sldMkLst>
      </pc:sldChg>
      <pc:sldChg chg="modNotes">
        <pc:chgData name="Alice Zheng" userId="fa016232-0b5a-4b67-9611-f540f82746a3" providerId="ADAL" clId="{22670B25-77AE-4642-8BFF-07EB5B5D264C}" dt="2023-03-03T01:32:04.636" v="32" actId="368"/>
        <pc:sldMkLst>
          <pc:docMk/>
          <pc:sldMk cId="1105335594" sldId="301"/>
        </pc:sldMkLst>
      </pc:sldChg>
      <pc:sldChg chg="modNotes">
        <pc:chgData name="Alice Zheng" userId="fa016232-0b5a-4b67-9611-f540f82746a3" providerId="ADAL" clId="{22670B25-77AE-4642-8BFF-07EB5B5D264C}" dt="2023-03-03T01:32:04.642" v="36" actId="368"/>
        <pc:sldMkLst>
          <pc:docMk/>
          <pc:sldMk cId="2093233410" sldId="302"/>
        </pc:sldMkLst>
      </pc:sldChg>
      <pc:sldChg chg="modNotes">
        <pc:chgData name="Alice Zheng" userId="fa016232-0b5a-4b67-9611-f540f82746a3" providerId="ADAL" clId="{22670B25-77AE-4642-8BFF-07EB5B5D264C}" dt="2023-03-03T01:32:04.625" v="26" actId="368"/>
        <pc:sldMkLst>
          <pc:docMk/>
          <pc:sldMk cId="194827326" sldId="303"/>
        </pc:sldMkLst>
      </pc:sldChg>
      <pc:sldChg chg="modNotes">
        <pc:chgData name="Alice Zheng" userId="fa016232-0b5a-4b67-9611-f540f82746a3" providerId="ADAL" clId="{22670B25-77AE-4642-8BFF-07EB5B5D264C}" dt="2023-03-03T01:32:04.600" v="10" actId="368"/>
        <pc:sldMkLst>
          <pc:docMk/>
          <pc:sldMk cId="3424357564"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BABFE-88DB-4203-B665-83DFDA32F390}" type="datetimeFigureOut">
              <a:rPr lang="en-CA" smtClean="0"/>
              <a:t>2023-03-02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6743B-3628-47CA-9019-D523E3426631}" type="slidenum">
              <a:rPr lang="en-CA" smtClean="0"/>
              <a:t>‹#›</a:t>
            </a:fld>
            <a:endParaRPr lang="en-CA"/>
          </a:p>
        </p:txBody>
      </p:sp>
    </p:spTree>
    <p:extLst>
      <p:ext uri="{BB962C8B-B14F-4D97-AF65-F5344CB8AC3E}">
        <p14:creationId xmlns:p14="http://schemas.microsoft.com/office/powerpoint/2010/main" val="371742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D31855-3078-40B9-A6DD-9C98E5CD9DA9}" type="slidenum">
              <a:rPr lang="en-CA" smtClean="0"/>
              <a:t>1</a:t>
            </a:fld>
            <a:endParaRPr lang="en-CA"/>
          </a:p>
        </p:txBody>
      </p:sp>
    </p:spTree>
    <p:extLst>
      <p:ext uri="{BB962C8B-B14F-4D97-AF65-F5344CB8AC3E}">
        <p14:creationId xmlns:p14="http://schemas.microsoft.com/office/powerpoint/2010/main" val="1727941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10</a:t>
            </a:fld>
            <a:endParaRPr lang="en-CA"/>
          </a:p>
        </p:txBody>
      </p:sp>
    </p:spTree>
    <p:extLst>
      <p:ext uri="{BB962C8B-B14F-4D97-AF65-F5344CB8AC3E}">
        <p14:creationId xmlns:p14="http://schemas.microsoft.com/office/powerpoint/2010/main" val="108070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11</a:t>
            </a:fld>
            <a:endParaRPr lang="en-CA"/>
          </a:p>
        </p:txBody>
      </p:sp>
    </p:spTree>
    <p:extLst>
      <p:ext uri="{BB962C8B-B14F-4D97-AF65-F5344CB8AC3E}">
        <p14:creationId xmlns:p14="http://schemas.microsoft.com/office/powerpoint/2010/main" val="18302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12</a:t>
            </a:fld>
            <a:endParaRPr lang="en-CA"/>
          </a:p>
        </p:txBody>
      </p:sp>
    </p:spTree>
    <p:extLst>
      <p:ext uri="{BB962C8B-B14F-4D97-AF65-F5344CB8AC3E}">
        <p14:creationId xmlns:p14="http://schemas.microsoft.com/office/powerpoint/2010/main" val="1803385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13</a:t>
            </a:fld>
            <a:endParaRPr lang="en-CA"/>
          </a:p>
        </p:txBody>
      </p:sp>
    </p:spTree>
    <p:extLst>
      <p:ext uri="{BB962C8B-B14F-4D97-AF65-F5344CB8AC3E}">
        <p14:creationId xmlns:p14="http://schemas.microsoft.com/office/powerpoint/2010/main" val="296166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14</a:t>
            </a:fld>
            <a:endParaRPr lang="en-CA"/>
          </a:p>
        </p:txBody>
      </p:sp>
    </p:spTree>
    <p:extLst>
      <p:ext uri="{BB962C8B-B14F-4D97-AF65-F5344CB8AC3E}">
        <p14:creationId xmlns:p14="http://schemas.microsoft.com/office/powerpoint/2010/main" val="333954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15</a:t>
            </a:fld>
            <a:endParaRPr lang="en-CA"/>
          </a:p>
        </p:txBody>
      </p:sp>
    </p:spTree>
    <p:extLst>
      <p:ext uri="{BB962C8B-B14F-4D97-AF65-F5344CB8AC3E}">
        <p14:creationId xmlns:p14="http://schemas.microsoft.com/office/powerpoint/2010/main" val="4247853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16</a:t>
            </a:fld>
            <a:endParaRPr lang="en-CA"/>
          </a:p>
        </p:txBody>
      </p:sp>
    </p:spTree>
    <p:extLst>
      <p:ext uri="{BB962C8B-B14F-4D97-AF65-F5344CB8AC3E}">
        <p14:creationId xmlns:p14="http://schemas.microsoft.com/office/powerpoint/2010/main" val="269018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17</a:t>
            </a:fld>
            <a:endParaRPr lang="en-CA"/>
          </a:p>
        </p:txBody>
      </p:sp>
    </p:spTree>
    <p:extLst>
      <p:ext uri="{BB962C8B-B14F-4D97-AF65-F5344CB8AC3E}">
        <p14:creationId xmlns:p14="http://schemas.microsoft.com/office/powerpoint/2010/main" val="302145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18</a:t>
            </a:fld>
            <a:endParaRPr lang="en-CA"/>
          </a:p>
        </p:txBody>
      </p:sp>
    </p:spTree>
    <p:extLst>
      <p:ext uri="{BB962C8B-B14F-4D97-AF65-F5344CB8AC3E}">
        <p14:creationId xmlns:p14="http://schemas.microsoft.com/office/powerpoint/2010/main" val="245524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D31855-3078-40B9-A6DD-9C98E5CD9DA9}" type="slidenum">
              <a:rPr lang="en-CA" smtClean="0"/>
              <a:t>19</a:t>
            </a:fld>
            <a:endParaRPr lang="en-CA"/>
          </a:p>
        </p:txBody>
      </p:sp>
    </p:spTree>
    <p:extLst>
      <p:ext uri="{BB962C8B-B14F-4D97-AF65-F5344CB8AC3E}">
        <p14:creationId xmlns:p14="http://schemas.microsoft.com/office/powerpoint/2010/main" val="285227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C95E3-CAC3-4F5F-94AA-372AEB622549}" type="slidenum">
              <a:rPr lang="en-CA" smtClean="0"/>
              <a:t>2</a:t>
            </a:fld>
            <a:endParaRPr lang="en-CA" dirty="0"/>
          </a:p>
        </p:txBody>
      </p:sp>
    </p:spTree>
    <p:extLst>
      <p:ext uri="{BB962C8B-B14F-4D97-AF65-F5344CB8AC3E}">
        <p14:creationId xmlns:p14="http://schemas.microsoft.com/office/powerpoint/2010/main" val="20444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C95E3-CAC3-4F5F-94AA-372AEB622549}" type="slidenum">
              <a:rPr lang="en-CA" smtClean="0"/>
              <a:t>3</a:t>
            </a:fld>
            <a:endParaRPr lang="en-CA" dirty="0"/>
          </a:p>
        </p:txBody>
      </p:sp>
    </p:spTree>
    <p:extLst>
      <p:ext uri="{BB962C8B-B14F-4D97-AF65-F5344CB8AC3E}">
        <p14:creationId xmlns:p14="http://schemas.microsoft.com/office/powerpoint/2010/main" val="131504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4</a:t>
            </a:fld>
            <a:endParaRPr lang="en-CA"/>
          </a:p>
        </p:txBody>
      </p:sp>
    </p:spTree>
    <p:extLst>
      <p:ext uri="{BB962C8B-B14F-4D97-AF65-F5344CB8AC3E}">
        <p14:creationId xmlns:p14="http://schemas.microsoft.com/office/powerpoint/2010/main" val="263469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5</a:t>
            </a:fld>
            <a:endParaRPr lang="en-CA"/>
          </a:p>
        </p:txBody>
      </p:sp>
    </p:spTree>
    <p:extLst>
      <p:ext uri="{BB962C8B-B14F-4D97-AF65-F5344CB8AC3E}">
        <p14:creationId xmlns:p14="http://schemas.microsoft.com/office/powerpoint/2010/main" val="231795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CF96743B-3628-47CA-9019-D523E3426631}" type="slidenum">
              <a:rPr lang="en-CA" smtClean="0"/>
              <a:t>6</a:t>
            </a:fld>
            <a:endParaRPr lang="en-CA"/>
          </a:p>
        </p:txBody>
      </p:sp>
    </p:spTree>
    <p:extLst>
      <p:ext uri="{BB962C8B-B14F-4D97-AF65-F5344CB8AC3E}">
        <p14:creationId xmlns:p14="http://schemas.microsoft.com/office/powerpoint/2010/main" val="225856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7</a:t>
            </a:fld>
            <a:endParaRPr lang="en-CA"/>
          </a:p>
        </p:txBody>
      </p:sp>
    </p:spTree>
    <p:extLst>
      <p:ext uri="{BB962C8B-B14F-4D97-AF65-F5344CB8AC3E}">
        <p14:creationId xmlns:p14="http://schemas.microsoft.com/office/powerpoint/2010/main" val="44372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8</a:t>
            </a:fld>
            <a:endParaRPr lang="en-CA"/>
          </a:p>
        </p:txBody>
      </p:sp>
    </p:spTree>
    <p:extLst>
      <p:ext uri="{BB962C8B-B14F-4D97-AF65-F5344CB8AC3E}">
        <p14:creationId xmlns:p14="http://schemas.microsoft.com/office/powerpoint/2010/main" val="42787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96743B-3628-47CA-9019-D523E3426631}" type="slidenum">
              <a:rPr lang="en-CA" smtClean="0"/>
              <a:t>9</a:t>
            </a:fld>
            <a:endParaRPr lang="en-CA"/>
          </a:p>
        </p:txBody>
      </p:sp>
    </p:spTree>
    <p:extLst>
      <p:ext uri="{BB962C8B-B14F-4D97-AF65-F5344CB8AC3E}">
        <p14:creationId xmlns:p14="http://schemas.microsoft.com/office/powerpoint/2010/main" val="66553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2903-83B6-B173-2EC6-A9C69A2A560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01AB655E-65FB-AEBD-8999-AF0E7B3AF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1C51B67-1557-07C5-0F1F-6271E1929DF9}"/>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5" name="Footer Placeholder 4">
            <a:extLst>
              <a:ext uri="{FF2B5EF4-FFF2-40B4-BE49-F238E27FC236}">
                <a16:creationId xmlns:a16="http://schemas.microsoft.com/office/drawing/2014/main" id="{8D71B3CC-AD85-E739-4079-26C5CEA3BB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7EA5C2-4C95-4819-4FF6-6555E2DC1058}"/>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248019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C77-600D-6F63-F5EA-75388849E3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1E44454-758F-6177-352F-3511DA38C5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F79CE9-D83F-3208-38F8-02D59A296CAB}"/>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5" name="Footer Placeholder 4">
            <a:extLst>
              <a:ext uri="{FF2B5EF4-FFF2-40B4-BE49-F238E27FC236}">
                <a16:creationId xmlns:a16="http://schemas.microsoft.com/office/drawing/2014/main" id="{439F7E9B-BFC0-0EC8-A205-176178AC8A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A5B08FB-23A6-209D-163F-F962D1C2E058}"/>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415844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25469B-F45B-E7CC-5992-07D71A123D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DA3B818-D0B4-BEF2-CA80-FA6F083571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497C73-F9AA-4BF5-9541-0F47224876B9}"/>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5" name="Footer Placeholder 4">
            <a:extLst>
              <a:ext uri="{FF2B5EF4-FFF2-40B4-BE49-F238E27FC236}">
                <a16:creationId xmlns:a16="http://schemas.microsoft.com/office/drawing/2014/main" id="{082FCF38-DC31-29E9-435C-EDF8C76467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2CDA81-A50E-A461-1F7E-B3E3F0025720}"/>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426648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1A32-4BCD-4BD4-6B3D-31577F0E183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5675887-B810-E818-2D83-C0E78FB9348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799C2C2-2E17-0CBC-41DF-CFD15F0FE9FF}"/>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5" name="Footer Placeholder 4">
            <a:extLst>
              <a:ext uri="{FF2B5EF4-FFF2-40B4-BE49-F238E27FC236}">
                <a16:creationId xmlns:a16="http://schemas.microsoft.com/office/drawing/2014/main" id="{9F9FAF7A-ED7A-8108-4657-53CB8F669EA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602B2C-1BC7-B1B8-10C3-1517C9A87BC1}"/>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57678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C54A-0928-813A-E717-846669AB5A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131A638-5D4E-2FFD-5FB1-C8415374C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5EB43F-0A48-1426-3D91-969FEC558EAA}"/>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5" name="Footer Placeholder 4">
            <a:extLst>
              <a:ext uri="{FF2B5EF4-FFF2-40B4-BE49-F238E27FC236}">
                <a16:creationId xmlns:a16="http://schemas.microsoft.com/office/drawing/2014/main" id="{C60232C7-5D9F-2F00-B93C-44B4491C722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1F3F0A-52FF-F3DA-48B2-579D603777BA}"/>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303876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B3E2-A5CC-0CFF-0FB6-8E0D504EAA3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3063B92-C5DA-64B2-1910-DCE5AA9C71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00604C3-B2E4-9B92-28D8-CB2C341C7D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6F00111-77EF-1AAE-85D9-798CE5C90959}"/>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6" name="Footer Placeholder 5">
            <a:extLst>
              <a:ext uri="{FF2B5EF4-FFF2-40B4-BE49-F238E27FC236}">
                <a16:creationId xmlns:a16="http://schemas.microsoft.com/office/drawing/2014/main" id="{7D2C9FCB-3E60-91DB-9F17-ACAB702ED3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1E17A8C-F8A6-6F92-2653-4479575BB05E}"/>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395132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465D-6E82-FC1E-00B4-CF3FF49DB48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3DA2AA-FDC9-3AAB-7B1D-DB1413B01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E4E2F-1D15-FDB4-9601-1F04854312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44085AF-3E44-DED6-A323-54711AB8D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BAA74F-49EC-43D5-CDCF-06C4174C69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BDD32A1-BF72-5BA1-8155-2D37F3F12E7D}"/>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8" name="Footer Placeholder 7">
            <a:extLst>
              <a:ext uri="{FF2B5EF4-FFF2-40B4-BE49-F238E27FC236}">
                <a16:creationId xmlns:a16="http://schemas.microsoft.com/office/drawing/2014/main" id="{261D6CC2-4466-20FD-5B39-4C118546D6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93BAB59-9D48-BC72-A836-A0E8AD67575A}"/>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246442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E503-8484-3EED-45EF-2FF6CF03916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F73E612-2A93-6217-4A58-1CB63AE868AD}"/>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4" name="Footer Placeholder 3">
            <a:extLst>
              <a:ext uri="{FF2B5EF4-FFF2-40B4-BE49-F238E27FC236}">
                <a16:creationId xmlns:a16="http://schemas.microsoft.com/office/drawing/2014/main" id="{C5847FC8-A973-27BD-CC28-F5714DA15CD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E2329E8-6560-011B-33C9-BE8E00DC1C60}"/>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98853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09E1F-4E7C-A453-8D69-D64586AF46CA}"/>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3" name="Footer Placeholder 2">
            <a:extLst>
              <a:ext uri="{FF2B5EF4-FFF2-40B4-BE49-F238E27FC236}">
                <a16:creationId xmlns:a16="http://schemas.microsoft.com/office/drawing/2014/main" id="{360D1B2F-7E49-897C-64C3-9343A02D14C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4AF028-8346-8B3F-5E2A-98D539A2533E}"/>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150447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668A-D688-26B0-AEA2-4A0095CC5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4244D42-FD2A-286E-42F6-8CDD2C4E8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2E1C1EA-E198-706D-3391-23BAE0BE9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A04E37-C25A-D71D-16D3-5CC9A15A518B}"/>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6" name="Footer Placeholder 5">
            <a:extLst>
              <a:ext uri="{FF2B5EF4-FFF2-40B4-BE49-F238E27FC236}">
                <a16:creationId xmlns:a16="http://schemas.microsoft.com/office/drawing/2014/main" id="{501BFD1E-AC85-1AFE-B104-B5D3F06C64A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F5AF933-58A8-C11D-CA7E-16CD7318C5E8}"/>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429015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EBB1-88D8-0F65-B040-2F0B16A60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B9EADA4-AD9F-5A3D-06B7-657E02D44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8951921-1EE3-E7ED-3FB3-419C86DEC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3C8FD-F2DD-5E3A-7EEC-EC8495B099C5}"/>
              </a:ext>
            </a:extLst>
          </p:cNvPr>
          <p:cNvSpPr>
            <a:spLocks noGrp="1"/>
          </p:cNvSpPr>
          <p:nvPr>
            <p:ph type="dt" sz="half" idx="10"/>
          </p:nvPr>
        </p:nvSpPr>
        <p:spPr/>
        <p:txBody>
          <a:bodyPr/>
          <a:lstStyle/>
          <a:p>
            <a:fld id="{2A0C7113-1FA1-485E-8F2F-83891ACCB9AD}" type="datetimeFigureOut">
              <a:rPr lang="en-CA" smtClean="0"/>
              <a:t>2023-03-02</a:t>
            </a:fld>
            <a:endParaRPr lang="en-CA"/>
          </a:p>
        </p:txBody>
      </p:sp>
      <p:sp>
        <p:nvSpPr>
          <p:cNvPr id="6" name="Footer Placeholder 5">
            <a:extLst>
              <a:ext uri="{FF2B5EF4-FFF2-40B4-BE49-F238E27FC236}">
                <a16:creationId xmlns:a16="http://schemas.microsoft.com/office/drawing/2014/main" id="{008C10E8-31AB-31A3-1597-E98DCA485DD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4945831-6295-3D64-BAE8-BA6AD51D1C85}"/>
              </a:ext>
            </a:extLst>
          </p:cNvPr>
          <p:cNvSpPr>
            <a:spLocks noGrp="1"/>
          </p:cNvSpPr>
          <p:nvPr>
            <p:ph type="sldNum" sz="quarter" idx="12"/>
          </p:nvPr>
        </p:nvSpPr>
        <p:spPr/>
        <p:txBody>
          <a:bodyPr/>
          <a:lstStyle/>
          <a:p>
            <a:fld id="{859DE65F-0C2E-4DF5-A729-9859E172C13B}" type="slidenum">
              <a:rPr lang="en-CA" smtClean="0"/>
              <a:t>‹#›</a:t>
            </a:fld>
            <a:endParaRPr lang="en-CA"/>
          </a:p>
        </p:txBody>
      </p:sp>
    </p:spTree>
    <p:extLst>
      <p:ext uri="{BB962C8B-B14F-4D97-AF65-F5344CB8AC3E}">
        <p14:creationId xmlns:p14="http://schemas.microsoft.com/office/powerpoint/2010/main" val="77323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59C399-7CFD-9434-26F2-F0771D395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941320B-AE26-E2E8-18E8-B798B0A11F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D24CA9E-EE04-9B48-7A7A-A5F2BCFFB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A0C7113-1FA1-485E-8F2F-83891ACCB9AD}" type="datetimeFigureOut">
              <a:rPr lang="en-CA" smtClean="0"/>
              <a:pPr/>
              <a:t>2023-03-02</a:t>
            </a:fld>
            <a:endParaRPr lang="en-CA" dirty="0"/>
          </a:p>
        </p:txBody>
      </p:sp>
      <p:sp>
        <p:nvSpPr>
          <p:cNvPr id="5" name="Footer Placeholder 4">
            <a:extLst>
              <a:ext uri="{FF2B5EF4-FFF2-40B4-BE49-F238E27FC236}">
                <a16:creationId xmlns:a16="http://schemas.microsoft.com/office/drawing/2014/main" id="{22891F4D-C842-C57F-C3D3-C98FF9711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CA"/>
          </a:p>
        </p:txBody>
      </p:sp>
      <p:sp>
        <p:nvSpPr>
          <p:cNvPr id="6" name="Slide Number Placeholder 5">
            <a:extLst>
              <a:ext uri="{FF2B5EF4-FFF2-40B4-BE49-F238E27FC236}">
                <a16:creationId xmlns:a16="http://schemas.microsoft.com/office/drawing/2014/main" id="{CA4B68B9-BE17-B01A-1620-AC55F30A4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859DE65F-0C2E-4DF5-A729-9859E172C13B}" type="slidenum">
              <a:rPr lang="en-CA" smtClean="0"/>
              <a:pPr/>
              <a:t>‹#›</a:t>
            </a:fld>
            <a:endParaRPr lang="en-CA"/>
          </a:p>
        </p:txBody>
      </p:sp>
    </p:spTree>
    <p:extLst>
      <p:ext uri="{BB962C8B-B14F-4D97-AF65-F5344CB8AC3E}">
        <p14:creationId xmlns:p14="http://schemas.microsoft.com/office/powerpoint/2010/main" val="2211797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CA" sz="4000" b="1" kern="1200" dirty="0" smtClean="0">
          <a:solidFill>
            <a:srgbClr val="502E8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ascb.org/careers/academic-chalk-talk/" TargetMode="External"/><Relationship Id="rId3" Type="http://schemas.openxmlformats.org/officeDocument/2006/relationships/hyperlink" Target="https://www.cell.com/trends/neurosciences/authors" TargetMode="External"/><Relationship Id="rId7" Type="http://schemas.openxmlformats.org/officeDocument/2006/relationships/hyperlink" Target="https://neuronline.sfn.org/professional-development/your-chalk-talk-questions-answer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jneurosci.org/content/jneurosci-journal-club" TargetMode="External"/><Relationship Id="rId5" Type="http://schemas.openxmlformats.org/officeDocument/2006/relationships/hyperlink" Target="https://songsuwo.ca/tdc-welcome-letter" TargetMode="External"/><Relationship Id="rId4" Type="http://schemas.openxmlformats.org/officeDocument/2006/relationships/hyperlink" Target="https://guides.lib.uwo.ca/c.php?g=256182&amp;p=518362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ell.com/trends/neurosciences/autho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guides.lib.uwo.ca/c.php?g=256182&amp;p=518362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ongsuwo.ca/tdc-welcome-lett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jneurosci.org/content/jneurosci-journal-clu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B65E1-E8F4-4906-B416-97532EC5CCE7}"/>
              </a:ext>
            </a:extLst>
          </p:cNvPr>
          <p:cNvSpPr>
            <a:spLocks noGrp="1"/>
          </p:cNvSpPr>
          <p:nvPr>
            <p:ph idx="1"/>
          </p:nvPr>
        </p:nvSpPr>
        <p:spPr>
          <a:xfrm>
            <a:off x="321924" y="2587721"/>
            <a:ext cx="11548152" cy="3262235"/>
          </a:xfrm>
        </p:spPr>
        <p:txBody>
          <a:bodyPr>
            <a:normAutofit fontScale="92500" lnSpcReduction="20000"/>
          </a:bodyPr>
          <a:lstStyle/>
          <a:p>
            <a:pPr marL="0" indent="0" algn="ctr">
              <a:buNone/>
            </a:pPr>
            <a:r>
              <a:rPr lang="en-CA" sz="3000" b="1" dirty="0">
                <a:solidFill>
                  <a:srgbClr val="512E84"/>
                </a:solidFill>
              </a:rPr>
              <a:t>SONGS Information Session Committee Presents: </a:t>
            </a:r>
          </a:p>
          <a:p>
            <a:pPr marL="0" indent="0" algn="ctr">
              <a:buNone/>
            </a:pPr>
            <a:br>
              <a:rPr lang="en-CA" dirty="0">
                <a:solidFill>
                  <a:srgbClr val="7030A0"/>
                </a:solidFill>
              </a:rPr>
            </a:br>
            <a:r>
              <a:rPr lang="en-CA" sz="4400" b="1" dirty="0">
                <a:solidFill>
                  <a:schemeClr val="tx1"/>
                </a:solidFill>
              </a:rPr>
              <a:t>New PhD Comprehensive Assessment</a:t>
            </a:r>
          </a:p>
          <a:p>
            <a:pPr marL="0" indent="0" algn="ctr">
              <a:lnSpc>
                <a:spcPct val="110000"/>
              </a:lnSpc>
              <a:buNone/>
            </a:pPr>
            <a:r>
              <a:rPr lang="en-CA" sz="4400" b="1" dirty="0">
                <a:solidFill>
                  <a:schemeClr val="tx1"/>
                </a:solidFill>
              </a:rPr>
              <a:t>Information Session</a:t>
            </a:r>
            <a:br>
              <a:rPr lang="en-CA" sz="4400" dirty="0">
                <a:solidFill>
                  <a:schemeClr val="tx1"/>
                </a:solidFill>
              </a:rPr>
            </a:br>
            <a:br>
              <a:rPr lang="en-CA" sz="3600" dirty="0">
                <a:solidFill>
                  <a:schemeClr val="tx1"/>
                </a:solidFill>
              </a:rPr>
            </a:br>
            <a:r>
              <a:rPr lang="en-CA" dirty="0">
                <a:solidFill>
                  <a:schemeClr val="tx1"/>
                </a:solidFill>
              </a:rPr>
              <a:t>Presented by: </a:t>
            </a:r>
            <a:r>
              <a:rPr lang="en-CA" b="1" dirty="0">
                <a:solidFill>
                  <a:schemeClr val="tx1"/>
                </a:solidFill>
              </a:rPr>
              <a:t>Chloe Cheung</a:t>
            </a:r>
            <a:br>
              <a:rPr lang="en-CA" b="1" dirty="0">
                <a:solidFill>
                  <a:schemeClr val="tx1"/>
                </a:solidFill>
              </a:rPr>
            </a:br>
            <a:r>
              <a:rPr lang="en-CA" dirty="0">
                <a:solidFill>
                  <a:schemeClr val="tx1"/>
                </a:solidFill>
              </a:rPr>
              <a:t> Chair of the Information Session Committee</a:t>
            </a:r>
          </a:p>
        </p:txBody>
      </p:sp>
      <p:pic>
        <p:nvPicPr>
          <p:cNvPr id="5" name="Picture 4" descr="Logo&#10;&#10;Description automatically generated with medium confidence">
            <a:extLst>
              <a:ext uri="{FF2B5EF4-FFF2-40B4-BE49-F238E27FC236}">
                <a16:creationId xmlns:a16="http://schemas.microsoft.com/office/drawing/2014/main" id="{00FEE833-2081-4C9A-9A9D-7B8528D39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324" y="428554"/>
            <a:ext cx="2027353" cy="1952267"/>
          </a:xfrm>
          <a:prstGeom prst="rect">
            <a:avLst/>
          </a:prstGeom>
        </p:spPr>
      </p:pic>
    </p:spTree>
    <p:extLst>
      <p:ext uri="{BB962C8B-B14F-4D97-AF65-F5344CB8AC3E}">
        <p14:creationId xmlns:p14="http://schemas.microsoft.com/office/powerpoint/2010/main" val="307115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56A-BF92-5B49-28AE-D34937CDD8E4}"/>
              </a:ext>
            </a:extLst>
          </p:cNvPr>
          <p:cNvSpPr>
            <a:spLocks noGrp="1"/>
          </p:cNvSpPr>
          <p:nvPr>
            <p:ph type="title"/>
          </p:nvPr>
        </p:nvSpPr>
        <p:spPr/>
        <p:txBody>
          <a:bodyPr/>
          <a:lstStyle/>
          <a:p>
            <a:r>
              <a:rPr lang="en-US" dirty="0"/>
              <a:t>3. Chalk Talk</a:t>
            </a:r>
            <a:endParaRPr lang="en-CA" dirty="0"/>
          </a:p>
        </p:txBody>
      </p:sp>
      <p:sp>
        <p:nvSpPr>
          <p:cNvPr id="3" name="Content Placeholder 2">
            <a:extLst>
              <a:ext uri="{FF2B5EF4-FFF2-40B4-BE49-F238E27FC236}">
                <a16:creationId xmlns:a16="http://schemas.microsoft.com/office/drawing/2014/main" id="{FFF84484-40CD-3004-ECDE-9569FB1E7687}"/>
              </a:ext>
            </a:extLst>
          </p:cNvPr>
          <p:cNvSpPr>
            <a:spLocks noGrp="1"/>
          </p:cNvSpPr>
          <p:nvPr>
            <p:ph idx="1"/>
          </p:nvPr>
        </p:nvSpPr>
        <p:spPr>
          <a:xfrm>
            <a:off x="838200" y="1825625"/>
            <a:ext cx="10515600" cy="3377573"/>
          </a:xfrm>
        </p:spPr>
        <p:txBody>
          <a:bodyPr>
            <a:normAutofit/>
          </a:bodyPr>
          <a:lstStyle/>
          <a:p>
            <a:pPr marL="0" indent="0">
              <a:buNone/>
            </a:pPr>
            <a:r>
              <a:rPr lang="en-US" dirty="0">
                <a:solidFill>
                  <a:srgbClr val="444444"/>
                </a:solidFill>
              </a:rPr>
              <a:t>Interactive Whiteboard Presentation in front </a:t>
            </a:r>
            <a:br>
              <a:rPr lang="en-US" dirty="0">
                <a:solidFill>
                  <a:srgbClr val="444444"/>
                </a:solidFill>
              </a:rPr>
            </a:br>
            <a:r>
              <a:rPr lang="en-US" dirty="0">
                <a:solidFill>
                  <a:srgbClr val="444444"/>
                </a:solidFill>
              </a:rPr>
              <a:t>of your advisory committee</a:t>
            </a:r>
          </a:p>
          <a:p>
            <a:r>
              <a:rPr lang="en-US" dirty="0">
                <a:solidFill>
                  <a:srgbClr val="444444"/>
                </a:solidFill>
              </a:rPr>
              <a:t>Example Topics:</a:t>
            </a:r>
          </a:p>
          <a:p>
            <a:pPr lvl="1"/>
            <a:r>
              <a:rPr lang="en-US" dirty="0">
                <a:solidFill>
                  <a:srgbClr val="444444"/>
                </a:solidFill>
              </a:rPr>
              <a:t>Key mechanism in your PhD</a:t>
            </a:r>
          </a:p>
          <a:p>
            <a:pPr lvl="1"/>
            <a:r>
              <a:rPr lang="en-US" dirty="0">
                <a:solidFill>
                  <a:srgbClr val="444444"/>
                </a:solidFill>
              </a:rPr>
              <a:t>Planned experiment for final portion of your PhD</a:t>
            </a:r>
          </a:p>
          <a:p>
            <a:pPr lvl="1"/>
            <a:r>
              <a:rPr lang="en-US" dirty="0">
                <a:solidFill>
                  <a:srgbClr val="444444"/>
                </a:solidFill>
              </a:rPr>
              <a:t>Key methodology in your PhD thesis</a:t>
            </a:r>
          </a:p>
          <a:p>
            <a:pPr lvl="1"/>
            <a:r>
              <a:rPr lang="en-US" dirty="0">
                <a:solidFill>
                  <a:srgbClr val="444444"/>
                </a:solidFill>
              </a:rPr>
              <a:t>Extension of Domain Specific Essay/Review topic</a:t>
            </a:r>
          </a:p>
          <a:p>
            <a:pPr lvl="1"/>
            <a:r>
              <a:rPr lang="en-US" dirty="0">
                <a:solidFill>
                  <a:srgbClr val="444444"/>
                </a:solidFill>
              </a:rPr>
              <a:t>Other topic approved by the advisory committee</a:t>
            </a:r>
          </a:p>
        </p:txBody>
      </p:sp>
      <p:grpSp>
        <p:nvGrpSpPr>
          <p:cNvPr id="15" name="Group 14">
            <a:extLst>
              <a:ext uri="{FF2B5EF4-FFF2-40B4-BE49-F238E27FC236}">
                <a16:creationId xmlns:a16="http://schemas.microsoft.com/office/drawing/2014/main" id="{44D3E543-DB3E-B98D-87DA-8D5FE0E48640}"/>
              </a:ext>
            </a:extLst>
          </p:cNvPr>
          <p:cNvGrpSpPr/>
          <p:nvPr/>
        </p:nvGrpSpPr>
        <p:grpSpPr>
          <a:xfrm>
            <a:off x="7138311" y="5406170"/>
            <a:ext cx="1969569" cy="1064826"/>
            <a:chOff x="7182378" y="5379312"/>
            <a:chExt cx="1969569" cy="1064826"/>
          </a:xfrm>
        </p:grpSpPr>
        <p:sp>
          <p:nvSpPr>
            <p:cNvPr id="6" name="TextBox 5">
              <a:extLst>
                <a:ext uri="{FF2B5EF4-FFF2-40B4-BE49-F238E27FC236}">
                  <a16:creationId xmlns:a16="http://schemas.microsoft.com/office/drawing/2014/main" id="{8B62C54E-EE0B-B287-136F-6782F067B1C1}"/>
                </a:ext>
              </a:extLst>
            </p:cNvPr>
            <p:cNvSpPr txBox="1"/>
            <p:nvPr/>
          </p:nvSpPr>
          <p:spPr>
            <a:xfrm>
              <a:off x="7685383" y="5727059"/>
              <a:ext cx="1466564" cy="369332"/>
            </a:xfrm>
            <a:prstGeom prst="rect">
              <a:avLst/>
            </a:prstGeom>
            <a:noFill/>
          </p:spPr>
          <p:txBody>
            <a:bodyPr wrap="square" rtlCol="0">
              <a:spAutoFit/>
            </a:bodyPr>
            <a:lstStyle/>
            <a:p>
              <a:r>
                <a:rPr lang="en-US" b="1" dirty="0">
                  <a:solidFill>
                    <a:srgbClr val="444444"/>
                  </a:solidFill>
                </a:rPr>
                <a:t>Max </a:t>
              </a:r>
              <a:r>
                <a:rPr lang="en-US" b="1" dirty="0">
                  <a:solidFill>
                    <a:srgbClr val="444444"/>
                  </a:solidFill>
                  <a:highlight>
                    <a:srgbClr val="FFFF00"/>
                  </a:highlight>
                </a:rPr>
                <a:t>45 mins</a:t>
              </a:r>
              <a:endParaRPr lang="en-CA" dirty="0">
                <a:highlight>
                  <a:srgbClr val="FFFF00"/>
                </a:highlight>
              </a:endParaRPr>
            </a:p>
          </p:txBody>
        </p:sp>
        <p:sp>
          <p:nvSpPr>
            <p:cNvPr id="9" name="Right Brace 8">
              <a:extLst>
                <a:ext uri="{FF2B5EF4-FFF2-40B4-BE49-F238E27FC236}">
                  <a16:creationId xmlns:a16="http://schemas.microsoft.com/office/drawing/2014/main" id="{61C973A3-1DB5-C2CF-E533-44FCCEF66C24}"/>
                </a:ext>
              </a:extLst>
            </p:cNvPr>
            <p:cNvSpPr/>
            <p:nvPr/>
          </p:nvSpPr>
          <p:spPr>
            <a:xfrm>
              <a:off x="7182378" y="5379312"/>
              <a:ext cx="407624" cy="1064826"/>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CA">
                <a:latin typeface="+mj-lt"/>
              </a:endParaRPr>
            </a:p>
          </p:txBody>
        </p:sp>
      </p:grpSp>
      <p:grpSp>
        <p:nvGrpSpPr>
          <p:cNvPr id="16" name="Group 15">
            <a:extLst>
              <a:ext uri="{FF2B5EF4-FFF2-40B4-BE49-F238E27FC236}">
                <a16:creationId xmlns:a16="http://schemas.microsoft.com/office/drawing/2014/main" id="{9C66957D-83C6-0EF6-E32E-ACB845FD9C6F}"/>
              </a:ext>
            </a:extLst>
          </p:cNvPr>
          <p:cNvGrpSpPr/>
          <p:nvPr/>
        </p:nvGrpSpPr>
        <p:grpSpPr>
          <a:xfrm>
            <a:off x="3084121" y="5338135"/>
            <a:ext cx="4330360" cy="378453"/>
            <a:chOff x="3040053" y="5361228"/>
            <a:chExt cx="4330360" cy="378453"/>
          </a:xfrm>
        </p:grpSpPr>
        <p:sp>
          <p:nvSpPr>
            <p:cNvPr id="5" name="TextBox 4">
              <a:extLst>
                <a:ext uri="{FF2B5EF4-FFF2-40B4-BE49-F238E27FC236}">
                  <a16:creationId xmlns:a16="http://schemas.microsoft.com/office/drawing/2014/main" id="{A6FD298A-6EBE-C28B-B5E2-98A9E9BA4647}"/>
                </a:ext>
              </a:extLst>
            </p:cNvPr>
            <p:cNvSpPr txBox="1"/>
            <p:nvPr/>
          </p:nvSpPr>
          <p:spPr>
            <a:xfrm>
              <a:off x="5497416" y="5370349"/>
              <a:ext cx="1872997" cy="369332"/>
            </a:xfrm>
            <a:prstGeom prst="rect">
              <a:avLst/>
            </a:prstGeom>
            <a:noFill/>
          </p:spPr>
          <p:txBody>
            <a:bodyPr wrap="square" rtlCol="0">
              <a:spAutoFit/>
            </a:bodyPr>
            <a:lstStyle/>
            <a:p>
              <a:pPr algn="ctr"/>
              <a:r>
                <a:rPr lang="en-CA" b="1" dirty="0">
                  <a:solidFill>
                    <a:srgbClr val="444444"/>
                  </a:solidFill>
                </a:rPr>
                <a:t>30 minutes</a:t>
              </a:r>
              <a:endParaRPr lang="en-CA" dirty="0"/>
            </a:p>
          </p:txBody>
        </p:sp>
        <p:sp>
          <p:nvSpPr>
            <p:cNvPr id="11" name="TextBox 10">
              <a:extLst>
                <a:ext uri="{FF2B5EF4-FFF2-40B4-BE49-F238E27FC236}">
                  <a16:creationId xmlns:a16="http://schemas.microsoft.com/office/drawing/2014/main" id="{8B7C18C8-FA26-13AC-C61E-683770E294F4}"/>
                </a:ext>
              </a:extLst>
            </p:cNvPr>
            <p:cNvSpPr txBox="1"/>
            <p:nvPr/>
          </p:nvSpPr>
          <p:spPr>
            <a:xfrm>
              <a:off x="3040053" y="5361228"/>
              <a:ext cx="2772000" cy="369332"/>
            </a:xfrm>
            <a:prstGeom prst="rect">
              <a:avLst/>
            </a:prstGeom>
            <a:noFill/>
          </p:spPr>
          <p:txBody>
            <a:bodyPr wrap="square">
              <a:spAutoFit/>
            </a:bodyPr>
            <a:lstStyle/>
            <a:p>
              <a:pPr algn="ctr"/>
              <a:r>
                <a:rPr lang="en-US" dirty="0">
                  <a:solidFill>
                    <a:srgbClr val="444444"/>
                  </a:solidFill>
                </a:rPr>
                <a:t>Whiteboard presentation</a:t>
              </a:r>
              <a:endParaRPr lang="en-CA" dirty="0"/>
            </a:p>
          </p:txBody>
        </p:sp>
      </p:grpSp>
      <p:grpSp>
        <p:nvGrpSpPr>
          <p:cNvPr id="17" name="Group 16">
            <a:extLst>
              <a:ext uri="{FF2B5EF4-FFF2-40B4-BE49-F238E27FC236}">
                <a16:creationId xmlns:a16="http://schemas.microsoft.com/office/drawing/2014/main" id="{59135F46-EE32-33CE-36BA-85B2E6B4287E}"/>
              </a:ext>
            </a:extLst>
          </p:cNvPr>
          <p:cNvGrpSpPr/>
          <p:nvPr/>
        </p:nvGrpSpPr>
        <p:grpSpPr>
          <a:xfrm>
            <a:off x="3084121" y="5892701"/>
            <a:ext cx="4330360" cy="646331"/>
            <a:chOff x="3040053" y="5915794"/>
            <a:chExt cx="4330360" cy="646331"/>
          </a:xfrm>
        </p:grpSpPr>
        <p:sp>
          <p:nvSpPr>
            <p:cNvPr id="4" name="TextBox 3">
              <a:extLst>
                <a:ext uri="{FF2B5EF4-FFF2-40B4-BE49-F238E27FC236}">
                  <a16:creationId xmlns:a16="http://schemas.microsoft.com/office/drawing/2014/main" id="{143B3D92-DD5B-F7DD-6325-201F6B744C32}"/>
                </a:ext>
              </a:extLst>
            </p:cNvPr>
            <p:cNvSpPr txBox="1"/>
            <p:nvPr/>
          </p:nvSpPr>
          <p:spPr>
            <a:xfrm>
              <a:off x="5497416" y="5915794"/>
              <a:ext cx="1872997" cy="646331"/>
            </a:xfrm>
            <a:prstGeom prst="rect">
              <a:avLst/>
            </a:prstGeom>
            <a:noFill/>
          </p:spPr>
          <p:txBody>
            <a:bodyPr wrap="square" rtlCol="0">
              <a:spAutoFit/>
            </a:bodyPr>
            <a:lstStyle/>
            <a:p>
              <a:pPr algn="ctr"/>
              <a:r>
                <a:rPr lang="en-US" dirty="0">
                  <a:solidFill>
                    <a:srgbClr val="444444"/>
                  </a:solidFill>
                </a:rPr>
                <a:t>Up to</a:t>
              </a:r>
            </a:p>
            <a:p>
              <a:pPr algn="ctr"/>
              <a:r>
                <a:rPr lang="en-US" b="1" dirty="0">
                  <a:solidFill>
                    <a:srgbClr val="444444"/>
                  </a:solidFill>
                </a:rPr>
                <a:t>15 minutes</a:t>
              </a:r>
              <a:endParaRPr lang="en-CA" dirty="0"/>
            </a:p>
          </p:txBody>
        </p:sp>
        <p:sp>
          <p:nvSpPr>
            <p:cNvPr id="13" name="TextBox 12">
              <a:extLst>
                <a:ext uri="{FF2B5EF4-FFF2-40B4-BE49-F238E27FC236}">
                  <a16:creationId xmlns:a16="http://schemas.microsoft.com/office/drawing/2014/main" id="{47DC633F-4F63-BC2C-C0D9-FB7DF7F7E5A4}"/>
                </a:ext>
              </a:extLst>
            </p:cNvPr>
            <p:cNvSpPr txBox="1"/>
            <p:nvPr/>
          </p:nvSpPr>
          <p:spPr>
            <a:xfrm>
              <a:off x="3040053" y="5915794"/>
              <a:ext cx="2772000" cy="646331"/>
            </a:xfrm>
            <a:prstGeom prst="rect">
              <a:avLst/>
            </a:prstGeom>
            <a:noFill/>
          </p:spPr>
          <p:txBody>
            <a:bodyPr wrap="square">
              <a:spAutoFit/>
            </a:bodyPr>
            <a:lstStyle/>
            <a:p>
              <a:pPr algn="ctr"/>
              <a:r>
                <a:rPr lang="en-US" dirty="0">
                  <a:solidFill>
                    <a:srgbClr val="444444"/>
                  </a:solidFill>
                </a:rPr>
                <a:t>Questions</a:t>
              </a:r>
              <a:r>
                <a:rPr lang="en-US" b="1" dirty="0">
                  <a:solidFill>
                    <a:srgbClr val="444444"/>
                  </a:solidFill>
                </a:rPr>
                <a:t> </a:t>
              </a:r>
              <a:r>
                <a:rPr lang="en-US" dirty="0">
                  <a:solidFill>
                    <a:srgbClr val="444444"/>
                  </a:solidFill>
                </a:rPr>
                <a:t>from Advisory Committee</a:t>
              </a:r>
              <a:endParaRPr lang="en-CA" dirty="0"/>
            </a:p>
          </p:txBody>
        </p:sp>
      </p:grpSp>
      <p:pic>
        <p:nvPicPr>
          <p:cNvPr id="10" name="true pic" descr="A person writing on a whiteboard&#10;&#10;Description automatically generated">
            <a:extLst>
              <a:ext uri="{FF2B5EF4-FFF2-40B4-BE49-F238E27FC236}">
                <a16:creationId xmlns:a16="http://schemas.microsoft.com/office/drawing/2014/main" id="{CAC4154D-0388-9FF9-BC61-038DFB914EAC}"/>
              </a:ext>
            </a:extLst>
          </p:cNvPr>
          <p:cNvPicPr>
            <a:picLocks noChangeAspect="1"/>
          </p:cNvPicPr>
          <p:nvPr/>
        </p:nvPicPr>
        <p:blipFill rotWithShape="1">
          <a:blip r:embed="rId3"/>
          <a:srcRect l="7885" b="15061"/>
          <a:stretch/>
        </p:blipFill>
        <p:spPr>
          <a:xfrm>
            <a:off x="7765524" y="435321"/>
            <a:ext cx="4101282" cy="2127359"/>
          </a:xfrm>
          <a:prstGeom prst="rect">
            <a:avLst/>
          </a:prstGeom>
          <a:ln w="57150">
            <a:solidFill>
              <a:srgbClr val="502E84"/>
            </a:solidFill>
          </a:ln>
        </p:spPr>
      </p:pic>
    </p:spTree>
    <p:extLst>
      <p:ext uri="{BB962C8B-B14F-4D97-AF65-F5344CB8AC3E}">
        <p14:creationId xmlns:p14="http://schemas.microsoft.com/office/powerpoint/2010/main" val="233972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E77E-3159-AA3C-C4FF-99494C32177A}"/>
              </a:ext>
            </a:extLst>
          </p:cNvPr>
          <p:cNvSpPr>
            <a:spLocks noGrp="1"/>
          </p:cNvSpPr>
          <p:nvPr>
            <p:ph type="title"/>
          </p:nvPr>
        </p:nvSpPr>
        <p:spPr/>
        <p:txBody>
          <a:bodyPr/>
          <a:lstStyle/>
          <a:p>
            <a:r>
              <a:rPr lang="en-US" dirty="0"/>
              <a:t>Goals of New PhD Comprehensive Assessment</a:t>
            </a:r>
            <a:endParaRPr lang="en-CA" dirty="0"/>
          </a:p>
        </p:txBody>
      </p:sp>
      <p:sp>
        <p:nvSpPr>
          <p:cNvPr id="3" name="Content Placeholder 2">
            <a:extLst>
              <a:ext uri="{FF2B5EF4-FFF2-40B4-BE49-F238E27FC236}">
                <a16:creationId xmlns:a16="http://schemas.microsoft.com/office/drawing/2014/main" id="{5A732AE7-306B-8D7D-29E1-69BD7A2E559D}"/>
              </a:ext>
            </a:extLst>
          </p:cNvPr>
          <p:cNvSpPr>
            <a:spLocks noGrp="1"/>
          </p:cNvSpPr>
          <p:nvPr>
            <p:ph idx="1"/>
          </p:nvPr>
        </p:nvSpPr>
        <p:spPr/>
        <p:txBody>
          <a:bodyPr>
            <a:normAutofit/>
          </a:bodyPr>
          <a:lstStyle/>
          <a:p>
            <a:pPr algn="just"/>
            <a:r>
              <a:rPr lang="en-US" dirty="0">
                <a:solidFill>
                  <a:srgbClr val="000000"/>
                </a:solidFill>
              </a:rPr>
              <a:t>Assess: </a:t>
            </a:r>
          </a:p>
          <a:p>
            <a:pPr lvl="1" algn="just"/>
            <a:r>
              <a:rPr lang="en-US" dirty="0">
                <a:solidFill>
                  <a:srgbClr val="000000"/>
                </a:solidFill>
              </a:rPr>
              <a:t>Knowledge and Understanding of domain of study</a:t>
            </a:r>
          </a:p>
          <a:p>
            <a:pPr lvl="1" algn="just"/>
            <a:r>
              <a:rPr lang="en-US" dirty="0">
                <a:solidFill>
                  <a:srgbClr val="000000"/>
                </a:solidFill>
              </a:rPr>
              <a:t>Critical Thinking</a:t>
            </a:r>
          </a:p>
          <a:p>
            <a:pPr lvl="1" algn="just"/>
            <a:r>
              <a:rPr lang="en-US" dirty="0">
                <a:solidFill>
                  <a:srgbClr val="000000"/>
                </a:solidFill>
              </a:rPr>
              <a:t>Scientific Literacy </a:t>
            </a:r>
          </a:p>
          <a:p>
            <a:pPr lvl="1" algn="just"/>
            <a:r>
              <a:rPr lang="en-US" dirty="0">
                <a:solidFill>
                  <a:srgbClr val="000000"/>
                </a:solidFill>
              </a:rPr>
              <a:t>Written and Oral Scientific Communication</a:t>
            </a:r>
          </a:p>
          <a:p>
            <a:r>
              <a:rPr lang="en-US" dirty="0">
                <a:solidFill>
                  <a:srgbClr val="000000"/>
                </a:solidFill>
              </a:rPr>
              <a:t>Enable advisory committee to identify gaps in knowledge or areas requiring further development</a:t>
            </a:r>
          </a:p>
          <a:p>
            <a:r>
              <a:rPr lang="en-US" dirty="0">
                <a:solidFill>
                  <a:srgbClr val="000000"/>
                </a:solidFill>
              </a:rPr>
              <a:t>Produce outputs/products you can potentially add to CV and/or publish</a:t>
            </a:r>
          </a:p>
          <a:p>
            <a:pPr algn="just"/>
            <a:endParaRPr lang="en-US" dirty="0">
              <a:solidFill>
                <a:srgbClr val="000000"/>
              </a:solidFill>
            </a:endParaRPr>
          </a:p>
        </p:txBody>
      </p:sp>
    </p:spTree>
    <p:extLst>
      <p:ext uri="{BB962C8B-B14F-4D97-AF65-F5344CB8AC3E}">
        <p14:creationId xmlns:p14="http://schemas.microsoft.com/office/powerpoint/2010/main" val="202342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56A-BF92-5B49-28AE-D34937CDD8E4}"/>
              </a:ext>
            </a:extLst>
          </p:cNvPr>
          <p:cNvSpPr>
            <a:spLocks noGrp="1"/>
          </p:cNvSpPr>
          <p:nvPr>
            <p:ph type="title"/>
          </p:nvPr>
        </p:nvSpPr>
        <p:spPr/>
        <p:txBody>
          <a:bodyPr/>
          <a:lstStyle/>
          <a:p>
            <a:r>
              <a:rPr lang="en-US" dirty="0"/>
              <a:t>Supervisor(s) and Advisory Committee Roles</a:t>
            </a:r>
            <a:endParaRPr lang="en-CA" dirty="0"/>
          </a:p>
        </p:txBody>
      </p:sp>
      <p:sp>
        <p:nvSpPr>
          <p:cNvPr id="3" name="Content Placeholder 2">
            <a:extLst>
              <a:ext uri="{FF2B5EF4-FFF2-40B4-BE49-F238E27FC236}">
                <a16:creationId xmlns:a16="http://schemas.microsoft.com/office/drawing/2014/main" id="{FFF84484-40CD-3004-ECDE-9569FB1E7687}"/>
              </a:ext>
            </a:extLst>
          </p:cNvPr>
          <p:cNvSpPr>
            <a:spLocks noGrp="1"/>
          </p:cNvSpPr>
          <p:nvPr>
            <p:ph idx="1"/>
          </p:nvPr>
        </p:nvSpPr>
        <p:spPr/>
        <p:txBody>
          <a:bodyPr>
            <a:normAutofit/>
          </a:bodyPr>
          <a:lstStyle/>
          <a:p>
            <a:pPr marL="0" indent="0">
              <a:buNone/>
            </a:pPr>
            <a:r>
              <a:rPr lang="en-US" b="1" dirty="0">
                <a:solidFill>
                  <a:srgbClr val="444444"/>
                </a:solidFill>
              </a:rPr>
              <a:t>Role of Supervisor(s)</a:t>
            </a:r>
          </a:p>
          <a:p>
            <a:r>
              <a:rPr lang="en-US" dirty="0">
                <a:solidFill>
                  <a:srgbClr val="444444"/>
                </a:solidFill>
              </a:rPr>
              <a:t>Students are free to confer with their supervisor(s) and any other outside mentors (other than the advisory committee) for advice and feedback on any of the exercises, in the interests of aiding student development</a:t>
            </a:r>
          </a:p>
          <a:p>
            <a:pPr lvl="1"/>
            <a:r>
              <a:rPr lang="en-US" b="1" dirty="0">
                <a:solidFill>
                  <a:srgbClr val="444444"/>
                </a:solidFill>
              </a:rPr>
              <a:t>However, </a:t>
            </a:r>
            <a:r>
              <a:rPr lang="en-US" dirty="0">
                <a:solidFill>
                  <a:srgbClr val="444444"/>
                </a:solidFill>
              </a:rPr>
              <a:t>the student is expected to work independently on all three exercises</a:t>
            </a:r>
          </a:p>
          <a:p>
            <a:endParaRPr lang="en-US" dirty="0">
              <a:solidFill>
                <a:srgbClr val="444444"/>
              </a:solidFill>
            </a:endParaRPr>
          </a:p>
        </p:txBody>
      </p:sp>
    </p:spTree>
    <p:extLst>
      <p:ext uri="{BB962C8B-B14F-4D97-AF65-F5344CB8AC3E}">
        <p14:creationId xmlns:p14="http://schemas.microsoft.com/office/powerpoint/2010/main" val="40902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56A-BF92-5B49-28AE-D34937CDD8E4}"/>
              </a:ext>
            </a:extLst>
          </p:cNvPr>
          <p:cNvSpPr>
            <a:spLocks noGrp="1"/>
          </p:cNvSpPr>
          <p:nvPr>
            <p:ph type="title"/>
          </p:nvPr>
        </p:nvSpPr>
        <p:spPr/>
        <p:txBody>
          <a:bodyPr/>
          <a:lstStyle/>
          <a:p>
            <a:r>
              <a:rPr lang="en-US" dirty="0"/>
              <a:t>Supervisor(s) and Advisory Committee Roles</a:t>
            </a:r>
            <a:endParaRPr lang="en-CA" dirty="0"/>
          </a:p>
        </p:txBody>
      </p:sp>
      <p:sp>
        <p:nvSpPr>
          <p:cNvPr id="3" name="Content Placeholder 2">
            <a:extLst>
              <a:ext uri="{FF2B5EF4-FFF2-40B4-BE49-F238E27FC236}">
                <a16:creationId xmlns:a16="http://schemas.microsoft.com/office/drawing/2014/main" id="{FFF84484-40CD-3004-ECDE-9569FB1E7687}"/>
              </a:ext>
            </a:extLst>
          </p:cNvPr>
          <p:cNvSpPr>
            <a:spLocks noGrp="1"/>
          </p:cNvSpPr>
          <p:nvPr>
            <p:ph idx="1"/>
          </p:nvPr>
        </p:nvSpPr>
        <p:spPr/>
        <p:txBody>
          <a:bodyPr>
            <a:normAutofit/>
          </a:bodyPr>
          <a:lstStyle/>
          <a:p>
            <a:pPr marL="0" indent="0">
              <a:buNone/>
            </a:pPr>
            <a:r>
              <a:rPr lang="en-US" b="1" dirty="0">
                <a:solidFill>
                  <a:srgbClr val="444444"/>
                </a:solidFill>
              </a:rPr>
              <a:t>Role of Advisory Committee</a:t>
            </a:r>
          </a:p>
          <a:p>
            <a:r>
              <a:rPr lang="en-US" dirty="0">
                <a:solidFill>
                  <a:srgbClr val="444444"/>
                </a:solidFill>
              </a:rPr>
              <a:t>Assess all 3 exercises and provide feedback</a:t>
            </a:r>
          </a:p>
          <a:p>
            <a:r>
              <a:rPr lang="en-US" dirty="0">
                <a:solidFill>
                  <a:srgbClr val="444444"/>
                </a:solidFill>
              </a:rPr>
              <a:t>You may be required to incorporate feedback and repeat a particular exercise until the advisory committee feels you are performing at an appropriate level</a:t>
            </a:r>
          </a:p>
          <a:p>
            <a:r>
              <a:rPr lang="en-US" dirty="0">
                <a:solidFill>
                  <a:srgbClr val="444444"/>
                </a:solidFill>
              </a:rPr>
              <a:t>Comprehensive assessment must be completed to the advisory committee’s satisfaction to complete the milestone</a:t>
            </a:r>
            <a:endParaRPr lang="en-CA" dirty="0">
              <a:solidFill>
                <a:srgbClr val="444444"/>
              </a:solidFill>
            </a:endParaRPr>
          </a:p>
        </p:txBody>
      </p:sp>
    </p:spTree>
    <p:extLst>
      <p:ext uri="{BB962C8B-B14F-4D97-AF65-F5344CB8AC3E}">
        <p14:creationId xmlns:p14="http://schemas.microsoft.com/office/powerpoint/2010/main" val="19482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C2FB-410E-2795-E919-0C0AEFCA9881}"/>
              </a:ext>
            </a:extLst>
          </p:cNvPr>
          <p:cNvSpPr>
            <a:spLocks noGrp="1"/>
          </p:cNvSpPr>
          <p:nvPr>
            <p:ph type="title"/>
          </p:nvPr>
        </p:nvSpPr>
        <p:spPr/>
        <p:txBody>
          <a:bodyPr/>
          <a:lstStyle/>
          <a:p>
            <a:r>
              <a:rPr lang="en-US" dirty="0"/>
              <a:t>Timing and Commitment</a:t>
            </a:r>
          </a:p>
        </p:txBody>
      </p:sp>
      <p:sp>
        <p:nvSpPr>
          <p:cNvPr id="3" name="Content Placeholder 2">
            <a:extLst>
              <a:ext uri="{FF2B5EF4-FFF2-40B4-BE49-F238E27FC236}">
                <a16:creationId xmlns:a16="http://schemas.microsoft.com/office/drawing/2014/main" id="{9653930C-44D8-7D4D-640D-9B565ED223A6}"/>
              </a:ext>
            </a:extLst>
          </p:cNvPr>
          <p:cNvSpPr>
            <a:spLocks noGrp="1"/>
          </p:cNvSpPr>
          <p:nvPr>
            <p:ph idx="1"/>
          </p:nvPr>
        </p:nvSpPr>
        <p:spPr/>
        <p:txBody>
          <a:bodyPr>
            <a:normAutofit/>
          </a:bodyPr>
          <a:lstStyle/>
          <a:p>
            <a:pPr marL="0" indent="0">
              <a:buNone/>
            </a:pPr>
            <a:r>
              <a:rPr lang="en-US" dirty="0"/>
              <a:t>Comprehensive Assessment should take </a:t>
            </a:r>
            <a:r>
              <a:rPr lang="en-US" b="1" dirty="0">
                <a:highlight>
                  <a:srgbClr val="FFFF00"/>
                </a:highlight>
              </a:rPr>
              <a:t>1 term to complete</a:t>
            </a:r>
            <a:r>
              <a:rPr lang="en-US" dirty="0"/>
              <a:t>, while also fulfilling regular lab and TA duties</a:t>
            </a:r>
          </a:p>
          <a:p>
            <a:pPr marL="0" indent="0">
              <a:buNone/>
            </a:pPr>
            <a:r>
              <a:rPr lang="en-US" b="1" dirty="0"/>
              <a:t>Completion Deadline</a:t>
            </a:r>
          </a:p>
          <a:p>
            <a:r>
              <a:rPr lang="en-US" b="1" dirty="0"/>
              <a:t>PhD students with a MSc, MD/PhD students, MSc students transferring into a PhD:</a:t>
            </a:r>
            <a:r>
              <a:rPr lang="en-US" dirty="0"/>
              <a:t> </a:t>
            </a:r>
            <a:r>
              <a:rPr lang="en-US" dirty="0">
                <a:highlight>
                  <a:srgbClr val="FFFF00"/>
                </a:highlight>
              </a:rPr>
              <a:t>16 months (4 terms)</a:t>
            </a:r>
            <a:r>
              <a:rPr lang="en-US" dirty="0"/>
              <a:t> after entry into PhD</a:t>
            </a:r>
          </a:p>
          <a:p>
            <a:r>
              <a:rPr lang="en-US" b="1" dirty="0"/>
              <a:t>Direct-entry PhD students:</a:t>
            </a:r>
            <a:r>
              <a:rPr lang="en-US" dirty="0"/>
              <a:t> </a:t>
            </a:r>
            <a:r>
              <a:rPr lang="en-US" dirty="0">
                <a:highlight>
                  <a:srgbClr val="FFFF00"/>
                </a:highlight>
              </a:rPr>
              <a:t>28 months (7 terms)</a:t>
            </a:r>
            <a:r>
              <a:rPr lang="en-US" dirty="0"/>
              <a:t> into PhD</a:t>
            </a:r>
            <a:endParaRPr lang="en-CA" dirty="0"/>
          </a:p>
        </p:txBody>
      </p:sp>
    </p:spTree>
    <p:extLst>
      <p:ext uri="{BB962C8B-B14F-4D97-AF65-F5344CB8AC3E}">
        <p14:creationId xmlns:p14="http://schemas.microsoft.com/office/powerpoint/2010/main" val="39555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56A-BF92-5B49-28AE-D34937CDD8E4}"/>
              </a:ext>
            </a:extLst>
          </p:cNvPr>
          <p:cNvSpPr>
            <a:spLocks noGrp="1"/>
          </p:cNvSpPr>
          <p:nvPr>
            <p:ph type="title"/>
          </p:nvPr>
        </p:nvSpPr>
        <p:spPr>
          <a:xfrm>
            <a:off x="838200" y="0"/>
            <a:ext cx="2117900" cy="1325563"/>
          </a:xfrm>
        </p:spPr>
        <p:txBody>
          <a:bodyPr/>
          <a:lstStyle/>
          <a:p>
            <a:r>
              <a:rPr lang="en-US" dirty="0"/>
              <a:t>Timeline</a:t>
            </a:r>
            <a:endParaRPr lang="en-CA" dirty="0"/>
          </a:p>
        </p:txBody>
      </p:sp>
      <p:grpSp>
        <p:nvGrpSpPr>
          <p:cNvPr id="10" name="Group 9">
            <a:extLst>
              <a:ext uri="{FF2B5EF4-FFF2-40B4-BE49-F238E27FC236}">
                <a16:creationId xmlns:a16="http://schemas.microsoft.com/office/drawing/2014/main" id="{E53C50BF-2D75-4A77-3FA6-76094C20F26B}"/>
              </a:ext>
            </a:extLst>
          </p:cNvPr>
          <p:cNvGrpSpPr/>
          <p:nvPr/>
        </p:nvGrpSpPr>
        <p:grpSpPr>
          <a:xfrm>
            <a:off x="3452096" y="1146978"/>
            <a:ext cx="3739248" cy="1423690"/>
            <a:chOff x="3452096" y="1112520"/>
            <a:chExt cx="3739248" cy="1423690"/>
          </a:xfrm>
        </p:grpSpPr>
        <p:sp>
          <p:nvSpPr>
            <p:cNvPr id="11" name="Right Brace 10">
              <a:extLst>
                <a:ext uri="{FF2B5EF4-FFF2-40B4-BE49-F238E27FC236}">
                  <a16:creationId xmlns:a16="http://schemas.microsoft.com/office/drawing/2014/main" id="{E0556F31-305A-55C0-924B-99236D089595}"/>
                </a:ext>
              </a:extLst>
            </p:cNvPr>
            <p:cNvSpPr/>
            <p:nvPr/>
          </p:nvSpPr>
          <p:spPr>
            <a:xfrm>
              <a:off x="3452096" y="1112520"/>
              <a:ext cx="591789" cy="142369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CA">
                <a:latin typeface="+mj-lt"/>
              </a:endParaRPr>
            </a:p>
          </p:txBody>
        </p:sp>
        <p:sp>
          <p:nvSpPr>
            <p:cNvPr id="12" name="TextBox 11">
              <a:extLst>
                <a:ext uri="{FF2B5EF4-FFF2-40B4-BE49-F238E27FC236}">
                  <a16:creationId xmlns:a16="http://schemas.microsoft.com/office/drawing/2014/main" id="{8772F5CA-22A3-5927-C8AC-0DD4477FEA11}"/>
                </a:ext>
              </a:extLst>
            </p:cNvPr>
            <p:cNvSpPr txBox="1"/>
            <p:nvPr/>
          </p:nvSpPr>
          <p:spPr>
            <a:xfrm>
              <a:off x="4079501" y="1613293"/>
              <a:ext cx="3111843" cy="400110"/>
            </a:xfrm>
            <a:prstGeom prst="rect">
              <a:avLst/>
            </a:prstGeom>
            <a:noFill/>
          </p:spPr>
          <p:txBody>
            <a:bodyPr wrap="square" rtlCol="0">
              <a:spAutoFit/>
            </a:bodyPr>
            <a:lstStyle/>
            <a:p>
              <a:r>
                <a:rPr lang="en-US" sz="2000" b="1" dirty="0">
                  <a:latin typeface="+mj-lt"/>
                </a:rPr>
                <a:t>Do this as early as you want!</a:t>
              </a:r>
              <a:endParaRPr lang="en-CA" sz="2000" b="1" dirty="0">
                <a:latin typeface="+mj-lt"/>
              </a:endParaRPr>
            </a:p>
          </p:txBody>
        </p:sp>
      </p:grpSp>
      <p:sp>
        <p:nvSpPr>
          <p:cNvPr id="7" name="Arrow: Down 6">
            <a:extLst>
              <a:ext uri="{FF2B5EF4-FFF2-40B4-BE49-F238E27FC236}">
                <a16:creationId xmlns:a16="http://schemas.microsoft.com/office/drawing/2014/main" id="{7F1AFC9A-D36C-7F05-4EE1-2DEB90B1FF99}"/>
              </a:ext>
            </a:extLst>
          </p:cNvPr>
          <p:cNvSpPr/>
          <p:nvPr/>
        </p:nvSpPr>
        <p:spPr>
          <a:xfrm>
            <a:off x="1667585" y="2605729"/>
            <a:ext cx="506776" cy="418641"/>
          </a:xfrm>
          <a:prstGeom prst="downArrow">
            <a:avLst/>
          </a:prstGeom>
          <a:solidFill>
            <a:srgbClr val="B499D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1" name="Group 30">
            <a:extLst>
              <a:ext uri="{FF2B5EF4-FFF2-40B4-BE49-F238E27FC236}">
                <a16:creationId xmlns:a16="http://schemas.microsoft.com/office/drawing/2014/main" id="{6E449B68-54E7-71CC-B74D-5C908EA7D669}"/>
              </a:ext>
            </a:extLst>
          </p:cNvPr>
          <p:cNvGrpSpPr/>
          <p:nvPr/>
        </p:nvGrpSpPr>
        <p:grpSpPr>
          <a:xfrm>
            <a:off x="812308" y="1180029"/>
            <a:ext cx="2217331" cy="1325564"/>
            <a:chOff x="812308" y="1466468"/>
            <a:chExt cx="2217331" cy="1325564"/>
          </a:xfrm>
        </p:grpSpPr>
        <p:sp>
          <p:nvSpPr>
            <p:cNvPr id="6" name="Rectangle: Rounded Corners 5">
              <a:extLst>
                <a:ext uri="{FF2B5EF4-FFF2-40B4-BE49-F238E27FC236}">
                  <a16:creationId xmlns:a16="http://schemas.microsoft.com/office/drawing/2014/main" id="{DA1E344B-6A69-C5E5-CDBF-22EDADC8E4F7}"/>
                </a:ext>
              </a:extLst>
            </p:cNvPr>
            <p:cNvSpPr/>
            <p:nvPr/>
          </p:nvSpPr>
          <p:spPr>
            <a:xfrm>
              <a:off x="812308" y="1466468"/>
              <a:ext cx="2217331" cy="1325564"/>
            </a:xfrm>
            <a:prstGeom prst="roundRect">
              <a:avLst/>
            </a:prstGeom>
            <a:solidFill>
              <a:srgbClr val="502E84"/>
            </a:solidFill>
            <a:ln w="57150">
              <a:solidFill>
                <a:srgbClr val="50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73461BC6-61F9-3143-6500-A52A4FFBF3EA}"/>
                </a:ext>
              </a:extLst>
            </p:cNvPr>
            <p:cNvSpPr txBox="1"/>
            <p:nvPr/>
          </p:nvSpPr>
          <p:spPr>
            <a:xfrm>
              <a:off x="885847" y="1529086"/>
              <a:ext cx="2070253" cy="1200329"/>
            </a:xfrm>
            <a:prstGeom prst="rect">
              <a:avLst/>
            </a:prstGeom>
            <a:noFill/>
          </p:spPr>
          <p:txBody>
            <a:bodyPr wrap="square" rtlCol="0" anchor="ctr">
              <a:spAutoFit/>
            </a:bodyPr>
            <a:lstStyle/>
            <a:p>
              <a:pPr algn="ctr"/>
              <a:r>
                <a:rPr lang="en-US" dirty="0">
                  <a:solidFill>
                    <a:schemeClr val="bg1"/>
                  </a:solidFill>
                </a:rPr>
                <a:t>Talk to supervisor(s) about possible topics for the three exercises</a:t>
              </a:r>
              <a:endParaRPr lang="en-CA" b="1" dirty="0">
                <a:solidFill>
                  <a:schemeClr val="bg1"/>
                </a:solidFill>
                <a:latin typeface="Abadi Extra Light" panose="020B0204020104020204" pitchFamily="34" charset="0"/>
              </a:endParaRPr>
            </a:p>
          </p:txBody>
        </p:sp>
      </p:grpSp>
      <p:sp>
        <p:nvSpPr>
          <p:cNvPr id="22" name="Arrow: Down 21">
            <a:extLst>
              <a:ext uri="{FF2B5EF4-FFF2-40B4-BE49-F238E27FC236}">
                <a16:creationId xmlns:a16="http://schemas.microsoft.com/office/drawing/2014/main" id="{0A8C30AE-FD43-0D9D-5DF4-3D4461365043}"/>
              </a:ext>
            </a:extLst>
          </p:cNvPr>
          <p:cNvSpPr/>
          <p:nvPr/>
        </p:nvSpPr>
        <p:spPr>
          <a:xfrm>
            <a:off x="1667585" y="4550206"/>
            <a:ext cx="506776" cy="418641"/>
          </a:xfrm>
          <a:prstGeom prst="downArrow">
            <a:avLst/>
          </a:prstGeom>
          <a:solidFill>
            <a:srgbClr val="B499D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2" name="Group 31">
            <a:extLst>
              <a:ext uri="{FF2B5EF4-FFF2-40B4-BE49-F238E27FC236}">
                <a16:creationId xmlns:a16="http://schemas.microsoft.com/office/drawing/2014/main" id="{49D77C63-205A-F507-12C3-EC55DC5E66F5}"/>
              </a:ext>
            </a:extLst>
          </p:cNvPr>
          <p:cNvGrpSpPr/>
          <p:nvPr/>
        </p:nvGrpSpPr>
        <p:grpSpPr>
          <a:xfrm>
            <a:off x="812308" y="3124506"/>
            <a:ext cx="2217331" cy="1325564"/>
            <a:chOff x="812308" y="3427470"/>
            <a:chExt cx="2217331" cy="1325564"/>
          </a:xfrm>
        </p:grpSpPr>
        <p:sp>
          <p:nvSpPr>
            <p:cNvPr id="23" name="Rectangle: Rounded Corners 22">
              <a:extLst>
                <a:ext uri="{FF2B5EF4-FFF2-40B4-BE49-F238E27FC236}">
                  <a16:creationId xmlns:a16="http://schemas.microsoft.com/office/drawing/2014/main" id="{3F1D4601-3A52-77D8-2577-A906EBF878EA}"/>
                </a:ext>
              </a:extLst>
            </p:cNvPr>
            <p:cNvSpPr/>
            <p:nvPr/>
          </p:nvSpPr>
          <p:spPr>
            <a:xfrm>
              <a:off x="812308" y="3427470"/>
              <a:ext cx="2217331" cy="1325564"/>
            </a:xfrm>
            <a:prstGeom prst="roundRect">
              <a:avLst/>
            </a:prstGeom>
            <a:solidFill>
              <a:srgbClr val="502E84"/>
            </a:solidFill>
            <a:ln w="57150">
              <a:solidFill>
                <a:srgbClr val="50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9CC1B499-B74C-3C43-8765-017A697C5EF5}"/>
                </a:ext>
              </a:extLst>
            </p:cNvPr>
            <p:cNvSpPr txBox="1"/>
            <p:nvPr/>
          </p:nvSpPr>
          <p:spPr>
            <a:xfrm>
              <a:off x="885847" y="3490088"/>
              <a:ext cx="2070253" cy="1200329"/>
            </a:xfrm>
            <a:prstGeom prst="rect">
              <a:avLst/>
            </a:prstGeom>
            <a:noFill/>
          </p:spPr>
          <p:txBody>
            <a:bodyPr wrap="square" rtlCol="0" anchor="ctr">
              <a:spAutoFit/>
            </a:bodyPr>
            <a:lstStyle/>
            <a:p>
              <a:pPr algn="ctr"/>
              <a:r>
                <a:rPr lang="en-US" dirty="0">
                  <a:solidFill>
                    <a:schemeClr val="bg1"/>
                  </a:solidFill>
                </a:rPr>
                <a:t>Propose topics for the three exercises to your Advisory Committee</a:t>
              </a:r>
            </a:p>
          </p:txBody>
        </p:sp>
      </p:grpSp>
      <p:grpSp>
        <p:nvGrpSpPr>
          <p:cNvPr id="33" name="Group 32">
            <a:extLst>
              <a:ext uri="{FF2B5EF4-FFF2-40B4-BE49-F238E27FC236}">
                <a16:creationId xmlns:a16="http://schemas.microsoft.com/office/drawing/2014/main" id="{77B9B942-B728-68BF-DA55-D7455FD2484C}"/>
              </a:ext>
            </a:extLst>
          </p:cNvPr>
          <p:cNvGrpSpPr/>
          <p:nvPr/>
        </p:nvGrpSpPr>
        <p:grpSpPr>
          <a:xfrm>
            <a:off x="812308" y="5068983"/>
            <a:ext cx="2217331" cy="1325564"/>
            <a:chOff x="812308" y="5355422"/>
            <a:chExt cx="2217331" cy="1325564"/>
          </a:xfrm>
        </p:grpSpPr>
        <p:sp>
          <p:nvSpPr>
            <p:cNvPr id="25" name="Rectangle: Rounded Corners 24">
              <a:extLst>
                <a:ext uri="{FF2B5EF4-FFF2-40B4-BE49-F238E27FC236}">
                  <a16:creationId xmlns:a16="http://schemas.microsoft.com/office/drawing/2014/main" id="{8AC70F29-D410-EED9-FBC8-A7783002A319}"/>
                </a:ext>
              </a:extLst>
            </p:cNvPr>
            <p:cNvSpPr/>
            <p:nvPr/>
          </p:nvSpPr>
          <p:spPr>
            <a:xfrm>
              <a:off x="812308" y="5355422"/>
              <a:ext cx="2217331" cy="1325564"/>
            </a:xfrm>
            <a:prstGeom prst="roundRect">
              <a:avLst/>
            </a:prstGeom>
            <a:solidFill>
              <a:srgbClr val="502E84"/>
            </a:solidFill>
            <a:ln w="57150">
              <a:solidFill>
                <a:srgbClr val="50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EA29A349-9FDD-3407-BB76-6A0C92C47D61}"/>
                </a:ext>
              </a:extLst>
            </p:cNvPr>
            <p:cNvSpPr txBox="1"/>
            <p:nvPr/>
          </p:nvSpPr>
          <p:spPr>
            <a:xfrm>
              <a:off x="885847" y="5418040"/>
              <a:ext cx="2070253" cy="1200329"/>
            </a:xfrm>
            <a:prstGeom prst="rect">
              <a:avLst/>
            </a:prstGeom>
            <a:noFill/>
          </p:spPr>
          <p:txBody>
            <a:bodyPr wrap="square" rtlCol="0" anchor="ctr">
              <a:spAutoFit/>
            </a:bodyPr>
            <a:lstStyle/>
            <a:p>
              <a:pPr algn="ctr"/>
              <a:r>
                <a:rPr lang="en-US" dirty="0">
                  <a:solidFill>
                    <a:schemeClr val="bg1"/>
                  </a:solidFill>
                </a:rPr>
                <a:t>Submit Final drafts of Exercises 1 and 2 to Advisory Committee </a:t>
              </a:r>
            </a:p>
          </p:txBody>
        </p:sp>
      </p:grpSp>
      <p:grpSp>
        <p:nvGrpSpPr>
          <p:cNvPr id="37" name="Group 36">
            <a:extLst>
              <a:ext uri="{FF2B5EF4-FFF2-40B4-BE49-F238E27FC236}">
                <a16:creationId xmlns:a16="http://schemas.microsoft.com/office/drawing/2014/main" id="{1BA49532-0152-939C-3FD5-A4432BEECE6D}"/>
              </a:ext>
            </a:extLst>
          </p:cNvPr>
          <p:cNvGrpSpPr/>
          <p:nvPr/>
        </p:nvGrpSpPr>
        <p:grpSpPr>
          <a:xfrm>
            <a:off x="7340411" y="1146978"/>
            <a:ext cx="3343196" cy="1437624"/>
            <a:chOff x="7340411" y="1433417"/>
            <a:chExt cx="3343196" cy="1437624"/>
          </a:xfrm>
        </p:grpSpPr>
        <p:sp>
          <p:nvSpPr>
            <p:cNvPr id="29" name="Rectangle 28">
              <a:extLst>
                <a:ext uri="{FF2B5EF4-FFF2-40B4-BE49-F238E27FC236}">
                  <a16:creationId xmlns:a16="http://schemas.microsoft.com/office/drawing/2014/main" id="{A28BEB8A-1133-5D5D-9030-FE602A19C69B}"/>
                </a:ext>
              </a:extLst>
            </p:cNvPr>
            <p:cNvSpPr/>
            <p:nvPr/>
          </p:nvSpPr>
          <p:spPr>
            <a:xfrm>
              <a:off x="7340411" y="1832314"/>
              <a:ext cx="3343196" cy="1038727"/>
            </a:xfrm>
            <a:prstGeom prst="rect">
              <a:avLst/>
            </a:prstGeom>
            <a:ln w="38100">
              <a:solidFill>
                <a:srgbClr val="502E8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CA">
                <a:solidFill>
                  <a:schemeClr val="tx1"/>
                </a:solidFill>
                <a:latin typeface="+mj-lt"/>
              </a:endParaRPr>
            </a:p>
          </p:txBody>
        </p:sp>
        <p:sp>
          <p:nvSpPr>
            <p:cNvPr id="30" name="TextBox 29">
              <a:extLst>
                <a:ext uri="{FF2B5EF4-FFF2-40B4-BE49-F238E27FC236}">
                  <a16:creationId xmlns:a16="http://schemas.microsoft.com/office/drawing/2014/main" id="{606C95DA-5236-B30C-E271-6674413B7CE2}"/>
                </a:ext>
              </a:extLst>
            </p:cNvPr>
            <p:cNvSpPr txBox="1"/>
            <p:nvPr/>
          </p:nvSpPr>
          <p:spPr>
            <a:xfrm>
              <a:off x="7340411" y="1890012"/>
              <a:ext cx="3343196" cy="923330"/>
            </a:xfrm>
            <a:prstGeom prst="rect">
              <a:avLst/>
            </a:prstGeom>
            <a:noFill/>
          </p:spPr>
          <p:txBody>
            <a:bodyPr wrap="square" rtlCol="0">
              <a:spAutoFit/>
            </a:bodyPr>
            <a:lstStyle/>
            <a:p>
              <a:pPr marL="342900" indent="-342900">
                <a:buAutoNum type="arabicPeriod"/>
              </a:pPr>
              <a:r>
                <a:rPr lang="en-US" b="1" dirty="0">
                  <a:solidFill>
                    <a:srgbClr val="512E84"/>
                  </a:solidFill>
                  <a:latin typeface="+mj-lt"/>
                </a:rPr>
                <a:t>Domain Specific Essay/Review</a:t>
              </a:r>
            </a:p>
            <a:p>
              <a:pPr marL="342900" indent="-342900">
                <a:buAutoNum type="arabicPeriod"/>
              </a:pPr>
              <a:r>
                <a:rPr lang="en-US" b="1" dirty="0">
                  <a:solidFill>
                    <a:srgbClr val="512E84"/>
                  </a:solidFill>
                  <a:latin typeface="+mj-lt"/>
                </a:rPr>
                <a:t>Public Communication Essay</a:t>
              </a:r>
            </a:p>
            <a:p>
              <a:pPr marL="342900" indent="-342900">
                <a:buAutoNum type="arabicPeriod"/>
              </a:pPr>
              <a:r>
                <a:rPr lang="en-US" b="1" dirty="0">
                  <a:solidFill>
                    <a:srgbClr val="512E84"/>
                  </a:solidFill>
                  <a:latin typeface="+mj-lt"/>
                </a:rPr>
                <a:t>Chalk Talk</a:t>
              </a:r>
              <a:endParaRPr lang="en-CA" b="1" dirty="0">
                <a:solidFill>
                  <a:srgbClr val="512E84"/>
                </a:solidFill>
                <a:latin typeface="+mj-lt"/>
              </a:endParaRPr>
            </a:p>
          </p:txBody>
        </p:sp>
        <p:sp>
          <p:nvSpPr>
            <p:cNvPr id="35" name="Rectangle 34">
              <a:extLst>
                <a:ext uri="{FF2B5EF4-FFF2-40B4-BE49-F238E27FC236}">
                  <a16:creationId xmlns:a16="http://schemas.microsoft.com/office/drawing/2014/main" id="{951B463F-F45B-3E3A-5C98-728DA9DE91A2}"/>
                </a:ext>
              </a:extLst>
            </p:cNvPr>
            <p:cNvSpPr/>
            <p:nvPr/>
          </p:nvSpPr>
          <p:spPr>
            <a:xfrm>
              <a:off x="7340411" y="1433417"/>
              <a:ext cx="3343196" cy="391021"/>
            </a:xfrm>
            <a:prstGeom prst="rect">
              <a:avLst/>
            </a:prstGeom>
            <a:solidFill>
              <a:srgbClr val="502E84"/>
            </a:solidFill>
            <a:ln w="38100">
              <a:solidFill>
                <a:srgbClr val="502E8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CA">
                <a:solidFill>
                  <a:schemeClr val="tx1"/>
                </a:solidFill>
                <a:latin typeface="+mj-lt"/>
              </a:endParaRPr>
            </a:p>
          </p:txBody>
        </p:sp>
        <p:sp>
          <p:nvSpPr>
            <p:cNvPr id="36" name="TextBox 35">
              <a:extLst>
                <a:ext uri="{FF2B5EF4-FFF2-40B4-BE49-F238E27FC236}">
                  <a16:creationId xmlns:a16="http://schemas.microsoft.com/office/drawing/2014/main" id="{C0B4F225-FA70-8B28-F4E3-24E438E61746}"/>
                </a:ext>
              </a:extLst>
            </p:cNvPr>
            <p:cNvSpPr txBox="1"/>
            <p:nvPr/>
          </p:nvSpPr>
          <p:spPr>
            <a:xfrm>
              <a:off x="7340411" y="1444261"/>
              <a:ext cx="3343196" cy="369332"/>
            </a:xfrm>
            <a:prstGeom prst="rect">
              <a:avLst/>
            </a:prstGeom>
            <a:noFill/>
          </p:spPr>
          <p:txBody>
            <a:bodyPr wrap="square" rtlCol="0">
              <a:spAutoFit/>
            </a:bodyPr>
            <a:lstStyle/>
            <a:p>
              <a:pPr algn="ctr"/>
              <a:r>
                <a:rPr lang="en-CA" b="1" dirty="0">
                  <a:solidFill>
                    <a:schemeClr val="bg1"/>
                  </a:solidFill>
                  <a:latin typeface="+mj-lt"/>
                </a:rPr>
                <a:t>Exercises</a:t>
              </a:r>
            </a:p>
          </p:txBody>
        </p:sp>
      </p:grpSp>
      <p:sp>
        <p:nvSpPr>
          <p:cNvPr id="39" name="Right Brace 38">
            <a:extLst>
              <a:ext uri="{FF2B5EF4-FFF2-40B4-BE49-F238E27FC236}">
                <a16:creationId xmlns:a16="http://schemas.microsoft.com/office/drawing/2014/main" id="{5669152D-7B2B-1C36-300A-7D0F305F1363}"/>
              </a:ext>
            </a:extLst>
          </p:cNvPr>
          <p:cNvSpPr/>
          <p:nvPr/>
        </p:nvSpPr>
        <p:spPr>
          <a:xfrm>
            <a:off x="3452096" y="3085947"/>
            <a:ext cx="591789" cy="142369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CA">
              <a:latin typeface="+mj-lt"/>
            </a:endParaRPr>
          </a:p>
        </p:txBody>
      </p:sp>
      <p:sp>
        <p:nvSpPr>
          <p:cNvPr id="40" name="TextBox 39">
            <a:extLst>
              <a:ext uri="{FF2B5EF4-FFF2-40B4-BE49-F238E27FC236}">
                <a16:creationId xmlns:a16="http://schemas.microsoft.com/office/drawing/2014/main" id="{369A359D-7B6C-B103-E0FC-19F02D6C4E92}"/>
              </a:ext>
            </a:extLst>
          </p:cNvPr>
          <p:cNvSpPr txBox="1"/>
          <p:nvPr/>
        </p:nvSpPr>
        <p:spPr>
          <a:xfrm>
            <a:off x="4079501" y="2971680"/>
            <a:ext cx="7477193" cy="1631216"/>
          </a:xfrm>
          <a:prstGeom prst="rect">
            <a:avLst/>
          </a:prstGeom>
          <a:noFill/>
        </p:spPr>
        <p:txBody>
          <a:bodyPr wrap="square" rtlCol="0">
            <a:spAutoFit/>
          </a:bodyPr>
          <a:lstStyle/>
          <a:p>
            <a:pPr marL="0" lvl="1"/>
            <a:r>
              <a:rPr lang="en-US" sz="2000" b="1" dirty="0">
                <a:solidFill>
                  <a:srgbClr val="444444"/>
                </a:solidFill>
              </a:rPr>
              <a:t>PhD Students with a MSc, MD/PhD students, MSc students transferring into a PhD: </a:t>
            </a:r>
            <a:r>
              <a:rPr lang="en-US" sz="2000" dirty="0">
                <a:solidFill>
                  <a:srgbClr val="444444"/>
                </a:solidFill>
                <a:highlight>
                  <a:srgbClr val="FFFF00"/>
                </a:highlight>
                <a:latin typeface="+mj-lt"/>
              </a:rPr>
              <a:t>2</a:t>
            </a:r>
            <a:r>
              <a:rPr lang="en-US" sz="2000" baseline="30000" dirty="0">
                <a:solidFill>
                  <a:srgbClr val="444444"/>
                </a:solidFill>
                <a:highlight>
                  <a:srgbClr val="FFFF00"/>
                </a:highlight>
                <a:latin typeface="+mj-lt"/>
              </a:rPr>
              <a:t>nd</a:t>
            </a:r>
            <a:r>
              <a:rPr lang="en-US" sz="2000" dirty="0">
                <a:solidFill>
                  <a:srgbClr val="444444"/>
                </a:solidFill>
                <a:highlight>
                  <a:srgbClr val="FFFF00"/>
                </a:highlight>
                <a:latin typeface="+mj-lt"/>
              </a:rPr>
              <a:t> PhD advisory committee meeting</a:t>
            </a:r>
          </a:p>
          <a:p>
            <a:pPr marL="0" lvl="1"/>
            <a:r>
              <a:rPr lang="en-US" sz="2000" b="1" dirty="0">
                <a:solidFill>
                  <a:srgbClr val="444444"/>
                </a:solidFill>
              </a:rPr>
              <a:t>Direct-entry PhD students:</a:t>
            </a:r>
            <a:r>
              <a:rPr lang="en-US" sz="2000" dirty="0">
                <a:solidFill>
                  <a:srgbClr val="444444"/>
                </a:solidFill>
                <a:highlight>
                  <a:srgbClr val="FFFF00"/>
                </a:highlight>
              </a:rPr>
              <a:t> </a:t>
            </a:r>
            <a:r>
              <a:rPr lang="en-US" sz="2000" dirty="0">
                <a:solidFill>
                  <a:srgbClr val="444444"/>
                </a:solidFill>
                <a:highlight>
                  <a:srgbClr val="FFFF00"/>
                </a:highlight>
                <a:latin typeface="+mj-lt"/>
              </a:rPr>
              <a:t>3</a:t>
            </a:r>
            <a:r>
              <a:rPr lang="en-US" sz="2000" baseline="30000" dirty="0">
                <a:solidFill>
                  <a:srgbClr val="444444"/>
                </a:solidFill>
                <a:highlight>
                  <a:srgbClr val="FFFF00"/>
                </a:highlight>
                <a:latin typeface="+mj-lt"/>
              </a:rPr>
              <a:t>rd</a:t>
            </a:r>
            <a:r>
              <a:rPr lang="en-US" sz="2000" dirty="0">
                <a:solidFill>
                  <a:srgbClr val="444444"/>
                </a:solidFill>
                <a:highlight>
                  <a:srgbClr val="FFFF00"/>
                </a:highlight>
                <a:latin typeface="+mj-lt"/>
              </a:rPr>
              <a:t> or 4</a:t>
            </a:r>
            <a:r>
              <a:rPr lang="en-US" sz="2000" baseline="30000" dirty="0">
                <a:solidFill>
                  <a:srgbClr val="444444"/>
                </a:solidFill>
                <a:highlight>
                  <a:srgbClr val="FFFF00"/>
                </a:highlight>
                <a:latin typeface="+mj-lt"/>
              </a:rPr>
              <a:t>th</a:t>
            </a:r>
            <a:r>
              <a:rPr lang="en-US" sz="2000" dirty="0">
                <a:solidFill>
                  <a:srgbClr val="444444"/>
                </a:solidFill>
                <a:highlight>
                  <a:srgbClr val="FFFF00"/>
                </a:highlight>
                <a:latin typeface="+mj-lt"/>
              </a:rPr>
              <a:t> PhD advisory committee meeting</a:t>
            </a:r>
          </a:p>
          <a:p>
            <a:pPr marL="342900" indent="-342900">
              <a:buFont typeface="Arial" panose="020B0604020202020204" pitchFamily="34" charset="0"/>
              <a:buChar char="•"/>
            </a:pPr>
            <a:r>
              <a:rPr lang="en-US" sz="2000" dirty="0">
                <a:solidFill>
                  <a:srgbClr val="444444"/>
                </a:solidFill>
                <a:latin typeface="+mj-lt"/>
              </a:rPr>
              <a:t>Advisory Committee books Comprehensive Assessment Meeting 3-4 months after topic approval</a:t>
            </a:r>
          </a:p>
        </p:txBody>
      </p:sp>
      <p:grpSp>
        <p:nvGrpSpPr>
          <p:cNvPr id="42" name="Group 41">
            <a:extLst>
              <a:ext uri="{FF2B5EF4-FFF2-40B4-BE49-F238E27FC236}">
                <a16:creationId xmlns:a16="http://schemas.microsoft.com/office/drawing/2014/main" id="{27DFF0F3-2F8B-7DE7-AB8F-D25F4D8D4377}"/>
              </a:ext>
            </a:extLst>
          </p:cNvPr>
          <p:cNvGrpSpPr/>
          <p:nvPr/>
        </p:nvGrpSpPr>
        <p:grpSpPr>
          <a:xfrm>
            <a:off x="3452095" y="5024916"/>
            <a:ext cx="3722913" cy="1423690"/>
            <a:chOff x="3452095" y="5138440"/>
            <a:chExt cx="3722913" cy="1423690"/>
          </a:xfrm>
        </p:grpSpPr>
        <p:sp>
          <p:nvSpPr>
            <p:cNvPr id="43" name="Right Brace 42">
              <a:extLst>
                <a:ext uri="{FF2B5EF4-FFF2-40B4-BE49-F238E27FC236}">
                  <a16:creationId xmlns:a16="http://schemas.microsoft.com/office/drawing/2014/main" id="{07F22EEB-6AD4-4DBC-685F-4272FAEB2F40}"/>
                </a:ext>
              </a:extLst>
            </p:cNvPr>
            <p:cNvSpPr/>
            <p:nvPr/>
          </p:nvSpPr>
          <p:spPr>
            <a:xfrm>
              <a:off x="3452095" y="5138440"/>
              <a:ext cx="591789" cy="1423690"/>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endParaRPr lang="en-CA">
                <a:latin typeface="+mj-lt"/>
              </a:endParaRPr>
            </a:p>
          </p:txBody>
        </p:sp>
        <p:sp>
          <p:nvSpPr>
            <p:cNvPr id="44" name="TextBox 43">
              <a:extLst>
                <a:ext uri="{FF2B5EF4-FFF2-40B4-BE49-F238E27FC236}">
                  <a16:creationId xmlns:a16="http://schemas.microsoft.com/office/drawing/2014/main" id="{01F012F0-28D9-824C-D502-FF46A8372938}"/>
                </a:ext>
              </a:extLst>
            </p:cNvPr>
            <p:cNvSpPr txBox="1"/>
            <p:nvPr/>
          </p:nvSpPr>
          <p:spPr>
            <a:xfrm>
              <a:off x="4063165" y="5510231"/>
              <a:ext cx="3111843" cy="923330"/>
            </a:xfrm>
            <a:prstGeom prst="rect">
              <a:avLst/>
            </a:prstGeom>
            <a:noFill/>
          </p:spPr>
          <p:txBody>
            <a:bodyPr wrap="square" rtlCol="0">
              <a:spAutoFit/>
            </a:bodyPr>
            <a:lstStyle/>
            <a:p>
              <a:r>
                <a:rPr lang="en-US" b="1" dirty="0">
                  <a:latin typeface="+mj-lt"/>
                </a:rPr>
                <a:t>Do this </a:t>
              </a:r>
              <a:r>
                <a:rPr lang="en-US" b="1" u="sng" dirty="0">
                  <a:latin typeface="+mj-lt"/>
                </a:rPr>
                <a:t>1 week before</a:t>
              </a:r>
              <a:r>
                <a:rPr lang="en-US" b="1" dirty="0">
                  <a:latin typeface="+mj-lt"/>
                </a:rPr>
                <a:t> Comprehensive Assessment Meeting </a:t>
              </a:r>
              <a:endParaRPr lang="en-CA" b="1" u="sng" dirty="0">
                <a:latin typeface="+mj-lt"/>
              </a:endParaRPr>
            </a:p>
          </p:txBody>
        </p:sp>
      </p:grpSp>
      <p:grpSp>
        <p:nvGrpSpPr>
          <p:cNvPr id="55" name="Group 54">
            <a:extLst>
              <a:ext uri="{FF2B5EF4-FFF2-40B4-BE49-F238E27FC236}">
                <a16:creationId xmlns:a16="http://schemas.microsoft.com/office/drawing/2014/main" id="{BEECEBE1-B394-AA6C-B37B-853F26958897}"/>
              </a:ext>
            </a:extLst>
          </p:cNvPr>
          <p:cNvGrpSpPr/>
          <p:nvPr/>
        </p:nvGrpSpPr>
        <p:grpSpPr>
          <a:xfrm>
            <a:off x="7340411" y="4967182"/>
            <a:ext cx="3343196" cy="1427365"/>
            <a:chOff x="7311079" y="5110202"/>
            <a:chExt cx="3343196" cy="1427365"/>
          </a:xfrm>
        </p:grpSpPr>
        <p:grpSp>
          <p:nvGrpSpPr>
            <p:cNvPr id="54" name="Group 53">
              <a:extLst>
                <a:ext uri="{FF2B5EF4-FFF2-40B4-BE49-F238E27FC236}">
                  <a16:creationId xmlns:a16="http://schemas.microsoft.com/office/drawing/2014/main" id="{ED36F07C-0F85-113A-71F3-FC3E0D09A084}"/>
                </a:ext>
              </a:extLst>
            </p:cNvPr>
            <p:cNvGrpSpPr/>
            <p:nvPr/>
          </p:nvGrpSpPr>
          <p:grpSpPr>
            <a:xfrm>
              <a:off x="7311079" y="5498840"/>
              <a:ext cx="3343196" cy="1038727"/>
              <a:chOff x="7281747" y="5498840"/>
              <a:chExt cx="3343196" cy="1038727"/>
            </a:xfrm>
          </p:grpSpPr>
          <p:sp>
            <p:nvSpPr>
              <p:cNvPr id="45" name="TextBox 44">
                <a:extLst>
                  <a:ext uri="{FF2B5EF4-FFF2-40B4-BE49-F238E27FC236}">
                    <a16:creationId xmlns:a16="http://schemas.microsoft.com/office/drawing/2014/main" id="{E04338B9-7F40-7FC1-B7AC-28AE3CB2AB14}"/>
                  </a:ext>
                </a:extLst>
              </p:cNvPr>
              <p:cNvSpPr txBox="1"/>
              <p:nvPr/>
            </p:nvSpPr>
            <p:spPr>
              <a:xfrm>
                <a:off x="7343165" y="5561535"/>
                <a:ext cx="3111842" cy="923330"/>
              </a:xfrm>
              <a:prstGeom prst="rect">
                <a:avLst/>
              </a:prstGeom>
              <a:noFill/>
              <a:ln>
                <a:noFill/>
              </a:ln>
            </p:spPr>
            <p:txBody>
              <a:bodyPr wrap="square" rtlCol="0">
                <a:spAutoFit/>
              </a:bodyPr>
              <a:lstStyle/>
              <a:p>
                <a:pPr marL="342900" indent="-342900">
                  <a:buAutoNum type="arabicPeriod"/>
                </a:pPr>
                <a:r>
                  <a:rPr lang="en-US" b="1" dirty="0">
                    <a:solidFill>
                      <a:srgbClr val="512E84"/>
                    </a:solidFill>
                    <a:latin typeface="+mj-lt"/>
                  </a:rPr>
                  <a:t>Domain Specific Essay/Review</a:t>
                </a:r>
              </a:p>
              <a:p>
                <a:pPr marL="342900" indent="-342900">
                  <a:buAutoNum type="arabicPeriod"/>
                </a:pPr>
                <a:r>
                  <a:rPr lang="en-US" b="1" dirty="0">
                    <a:solidFill>
                      <a:srgbClr val="512E84"/>
                    </a:solidFill>
                    <a:latin typeface="+mj-lt"/>
                  </a:rPr>
                  <a:t>Public Communication Essay</a:t>
                </a:r>
                <a:endParaRPr lang="en-CA" b="1" dirty="0">
                  <a:solidFill>
                    <a:srgbClr val="512E84"/>
                  </a:solidFill>
                  <a:latin typeface="+mj-lt"/>
                </a:endParaRPr>
              </a:p>
            </p:txBody>
          </p:sp>
          <p:sp>
            <p:nvSpPr>
              <p:cNvPr id="50" name="Rectangle 49">
                <a:extLst>
                  <a:ext uri="{FF2B5EF4-FFF2-40B4-BE49-F238E27FC236}">
                    <a16:creationId xmlns:a16="http://schemas.microsoft.com/office/drawing/2014/main" id="{E2A7266D-FAFD-D484-B3A5-2EC3DEB92B08}"/>
                  </a:ext>
                </a:extLst>
              </p:cNvPr>
              <p:cNvSpPr/>
              <p:nvPr/>
            </p:nvSpPr>
            <p:spPr>
              <a:xfrm>
                <a:off x="7281747" y="5498840"/>
                <a:ext cx="3343196" cy="1038727"/>
              </a:xfrm>
              <a:prstGeom prst="rect">
                <a:avLst/>
              </a:prstGeom>
              <a:ln w="38100">
                <a:solidFill>
                  <a:srgbClr val="502E8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CA">
                  <a:solidFill>
                    <a:schemeClr val="tx1"/>
                  </a:solidFill>
                  <a:latin typeface="+mj-lt"/>
                </a:endParaRPr>
              </a:p>
            </p:txBody>
          </p:sp>
        </p:grpSp>
        <p:grpSp>
          <p:nvGrpSpPr>
            <p:cNvPr id="53" name="Group 52">
              <a:extLst>
                <a:ext uri="{FF2B5EF4-FFF2-40B4-BE49-F238E27FC236}">
                  <a16:creationId xmlns:a16="http://schemas.microsoft.com/office/drawing/2014/main" id="{F79E46D0-4498-A8B0-D3CC-96E654C7D6AE}"/>
                </a:ext>
              </a:extLst>
            </p:cNvPr>
            <p:cNvGrpSpPr/>
            <p:nvPr/>
          </p:nvGrpSpPr>
          <p:grpSpPr>
            <a:xfrm>
              <a:off x="7311079" y="5110202"/>
              <a:ext cx="3343196" cy="391021"/>
              <a:chOff x="7239263" y="5099240"/>
              <a:chExt cx="3343196" cy="391021"/>
            </a:xfrm>
          </p:grpSpPr>
          <p:sp>
            <p:nvSpPr>
              <p:cNvPr id="51" name="Rectangle 50">
                <a:extLst>
                  <a:ext uri="{FF2B5EF4-FFF2-40B4-BE49-F238E27FC236}">
                    <a16:creationId xmlns:a16="http://schemas.microsoft.com/office/drawing/2014/main" id="{A16A3F56-74A8-01E9-C368-6D44ED3DEE91}"/>
                  </a:ext>
                </a:extLst>
              </p:cNvPr>
              <p:cNvSpPr/>
              <p:nvPr/>
            </p:nvSpPr>
            <p:spPr>
              <a:xfrm>
                <a:off x="7239263" y="5099240"/>
                <a:ext cx="3343196" cy="391021"/>
              </a:xfrm>
              <a:prstGeom prst="rect">
                <a:avLst/>
              </a:prstGeom>
              <a:solidFill>
                <a:srgbClr val="502E84"/>
              </a:solidFill>
              <a:ln w="38100">
                <a:solidFill>
                  <a:srgbClr val="502E8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CA">
                  <a:solidFill>
                    <a:schemeClr val="tx1"/>
                  </a:solidFill>
                  <a:latin typeface="+mj-lt"/>
                </a:endParaRPr>
              </a:p>
            </p:txBody>
          </p:sp>
          <p:sp>
            <p:nvSpPr>
              <p:cNvPr id="52" name="TextBox 51">
                <a:extLst>
                  <a:ext uri="{FF2B5EF4-FFF2-40B4-BE49-F238E27FC236}">
                    <a16:creationId xmlns:a16="http://schemas.microsoft.com/office/drawing/2014/main" id="{73E2CC6B-783D-A9ED-3E47-D75EAE78428E}"/>
                  </a:ext>
                </a:extLst>
              </p:cNvPr>
              <p:cNvSpPr txBox="1"/>
              <p:nvPr/>
            </p:nvSpPr>
            <p:spPr>
              <a:xfrm>
                <a:off x="7239263" y="5110084"/>
                <a:ext cx="3343196" cy="369332"/>
              </a:xfrm>
              <a:prstGeom prst="rect">
                <a:avLst/>
              </a:prstGeom>
              <a:noFill/>
            </p:spPr>
            <p:txBody>
              <a:bodyPr wrap="square" rtlCol="0">
                <a:spAutoFit/>
              </a:bodyPr>
              <a:lstStyle/>
              <a:p>
                <a:pPr algn="ctr"/>
                <a:r>
                  <a:rPr lang="en-CA" b="1" dirty="0">
                    <a:solidFill>
                      <a:schemeClr val="bg1"/>
                    </a:solidFill>
                    <a:latin typeface="+mj-lt"/>
                  </a:rPr>
                  <a:t>Exercises</a:t>
                </a:r>
              </a:p>
            </p:txBody>
          </p:sp>
        </p:grpSp>
      </p:grpSp>
    </p:spTree>
    <p:extLst>
      <p:ext uri="{BB962C8B-B14F-4D97-AF65-F5344CB8AC3E}">
        <p14:creationId xmlns:p14="http://schemas.microsoft.com/office/powerpoint/2010/main" val="12971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56A-BF92-5B49-28AE-D34937CDD8E4}"/>
              </a:ext>
            </a:extLst>
          </p:cNvPr>
          <p:cNvSpPr>
            <a:spLocks noGrp="1"/>
          </p:cNvSpPr>
          <p:nvPr>
            <p:ph type="title"/>
          </p:nvPr>
        </p:nvSpPr>
        <p:spPr>
          <a:xfrm>
            <a:off x="838200" y="0"/>
            <a:ext cx="2117900" cy="1325563"/>
          </a:xfrm>
        </p:spPr>
        <p:txBody>
          <a:bodyPr/>
          <a:lstStyle/>
          <a:p>
            <a:r>
              <a:rPr lang="en-US" dirty="0"/>
              <a:t>Timeline</a:t>
            </a:r>
            <a:endParaRPr lang="en-CA" dirty="0"/>
          </a:p>
        </p:txBody>
      </p:sp>
      <p:sp>
        <p:nvSpPr>
          <p:cNvPr id="7" name="Arrow: Down 6">
            <a:extLst>
              <a:ext uri="{FF2B5EF4-FFF2-40B4-BE49-F238E27FC236}">
                <a16:creationId xmlns:a16="http://schemas.microsoft.com/office/drawing/2014/main" id="{7F1AFC9A-D36C-7F05-4EE1-2DEB90B1FF99}"/>
              </a:ext>
            </a:extLst>
          </p:cNvPr>
          <p:cNvSpPr/>
          <p:nvPr/>
        </p:nvSpPr>
        <p:spPr>
          <a:xfrm>
            <a:off x="1667585" y="2605729"/>
            <a:ext cx="506776" cy="418641"/>
          </a:xfrm>
          <a:prstGeom prst="downArrow">
            <a:avLst/>
          </a:prstGeom>
          <a:solidFill>
            <a:srgbClr val="B499D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1" name="Group 30">
            <a:extLst>
              <a:ext uri="{FF2B5EF4-FFF2-40B4-BE49-F238E27FC236}">
                <a16:creationId xmlns:a16="http://schemas.microsoft.com/office/drawing/2014/main" id="{6E449B68-54E7-71CC-B74D-5C908EA7D669}"/>
              </a:ext>
            </a:extLst>
          </p:cNvPr>
          <p:cNvGrpSpPr/>
          <p:nvPr/>
        </p:nvGrpSpPr>
        <p:grpSpPr>
          <a:xfrm>
            <a:off x="812308" y="1180029"/>
            <a:ext cx="2217331" cy="1325564"/>
            <a:chOff x="812308" y="1466468"/>
            <a:chExt cx="2217331" cy="1325564"/>
          </a:xfrm>
        </p:grpSpPr>
        <p:sp>
          <p:nvSpPr>
            <p:cNvPr id="6" name="Rectangle: Rounded Corners 5">
              <a:extLst>
                <a:ext uri="{FF2B5EF4-FFF2-40B4-BE49-F238E27FC236}">
                  <a16:creationId xmlns:a16="http://schemas.microsoft.com/office/drawing/2014/main" id="{DA1E344B-6A69-C5E5-CDBF-22EDADC8E4F7}"/>
                </a:ext>
              </a:extLst>
            </p:cNvPr>
            <p:cNvSpPr/>
            <p:nvPr/>
          </p:nvSpPr>
          <p:spPr>
            <a:xfrm>
              <a:off x="812308" y="1466468"/>
              <a:ext cx="2217331" cy="1325564"/>
            </a:xfrm>
            <a:prstGeom prst="roundRect">
              <a:avLst/>
            </a:prstGeom>
            <a:solidFill>
              <a:srgbClr val="502E84"/>
            </a:solidFill>
            <a:ln w="57150">
              <a:solidFill>
                <a:srgbClr val="50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73461BC6-61F9-3143-6500-A52A4FFBF3EA}"/>
                </a:ext>
              </a:extLst>
            </p:cNvPr>
            <p:cNvSpPr txBox="1"/>
            <p:nvPr/>
          </p:nvSpPr>
          <p:spPr>
            <a:xfrm>
              <a:off x="885847" y="1529086"/>
              <a:ext cx="2070253" cy="1200329"/>
            </a:xfrm>
            <a:prstGeom prst="rect">
              <a:avLst/>
            </a:prstGeom>
            <a:noFill/>
          </p:spPr>
          <p:txBody>
            <a:bodyPr wrap="square" rtlCol="0" anchor="ctr">
              <a:spAutoFit/>
            </a:bodyPr>
            <a:lstStyle/>
            <a:p>
              <a:pPr algn="ctr"/>
              <a:r>
                <a:rPr lang="en-US" dirty="0">
                  <a:solidFill>
                    <a:schemeClr val="bg1"/>
                  </a:solidFill>
                </a:rPr>
                <a:t>Talk to supervisor(s) about possible topics for the three exercises</a:t>
              </a:r>
              <a:endParaRPr lang="en-CA" b="1" dirty="0">
                <a:solidFill>
                  <a:schemeClr val="bg1"/>
                </a:solidFill>
                <a:latin typeface="Abadi Extra Light" panose="020B0204020104020204" pitchFamily="34" charset="0"/>
              </a:endParaRPr>
            </a:p>
          </p:txBody>
        </p:sp>
      </p:grpSp>
      <p:cxnSp>
        <p:nvCxnSpPr>
          <p:cNvPr id="38" name="Straight Connector 37">
            <a:extLst>
              <a:ext uri="{FF2B5EF4-FFF2-40B4-BE49-F238E27FC236}">
                <a16:creationId xmlns:a16="http://schemas.microsoft.com/office/drawing/2014/main" id="{CA7044B7-8509-AB45-A07C-089AEFAD2003}"/>
              </a:ext>
            </a:extLst>
          </p:cNvPr>
          <p:cNvCxnSpPr>
            <a:cxnSpLocks/>
          </p:cNvCxnSpPr>
          <p:nvPr/>
        </p:nvCxnSpPr>
        <p:spPr>
          <a:xfrm>
            <a:off x="1936214" y="6394547"/>
            <a:ext cx="0" cy="248624"/>
          </a:xfrm>
          <a:prstGeom prst="line">
            <a:avLst/>
          </a:prstGeom>
          <a:ln w="57150">
            <a:solidFill>
              <a:srgbClr val="B499DB"/>
            </a:solidFill>
          </a:ln>
        </p:spPr>
        <p:style>
          <a:lnRef idx="1">
            <a:schemeClr val="accent1"/>
          </a:lnRef>
          <a:fillRef idx="0">
            <a:schemeClr val="accent1"/>
          </a:fillRef>
          <a:effectRef idx="0">
            <a:schemeClr val="accent1"/>
          </a:effectRef>
          <a:fontRef idx="minor">
            <a:schemeClr val="tx1"/>
          </a:fontRef>
        </p:style>
      </p:cxnSp>
      <p:sp>
        <p:nvSpPr>
          <p:cNvPr id="22" name="Arrow: Down 21">
            <a:extLst>
              <a:ext uri="{FF2B5EF4-FFF2-40B4-BE49-F238E27FC236}">
                <a16:creationId xmlns:a16="http://schemas.microsoft.com/office/drawing/2014/main" id="{0A8C30AE-FD43-0D9D-5DF4-3D4461365043}"/>
              </a:ext>
            </a:extLst>
          </p:cNvPr>
          <p:cNvSpPr/>
          <p:nvPr/>
        </p:nvSpPr>
        <p:spPr>
          <a:xfrm>
            <a:off x="1667585" y="4550206"/>
            <a:ext cx="506776" cy="418641"/>
          </a:xfrm>
          <a:prstGeom prst="downArrow">
            <a:avLst/>
          </a:prstGeom>
          <a:solidFill>
            <a:srgbClr val="B499D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2" name="Group 31">
            <a:extLst>
              <a:ext uri="{FF2B5EF4-FFF2-40B4-BE49-F238E27FC236}">
                <a16:creationId xmlns:a16="http://schemas.microsoft.com/office/drawing/2014/main" id="{49D77C63-205A-F507-12C3-EC55DC5E66F5}"/>
              </a:ext>
            </a:extLst>
          </p:cNvPr>
          <p:cNvGrpSpPr/>
          <p:nvPr/>
        </p:nvGrpSpPr>
        <p:grpSpPr>
          <a:xfrm>
            <a:off x="812308" y="3124506"/>
            <a:ext cx="2217331" cy="1325564"/>
            <a:chOff x="812308" y="3427470"/>
            <a:chExt cx="2217331" cy="1325564"/>
          </a:xfrm>
        </p:grpSpPr>
        <p:sp>
          <p:nvSpPr>
            <p:cNvPr id="23" name="Rectangle: Rounded Corners 22">
              <a:extLst>
                <a:ext uri="{FF2B5EF4-FFF2-40B4-BE49-F238E27FC236}">
                  <a16:creationId xmlns:a16="http://schemas.microsoft.com/office/drawing/2014/main" id="{3F1D4601-3A52-77D8-2577-A906EBF878EA}"/>
                </a:ext>
              </a:extLst>
            </p:cNvPr>
            <p:cNvSpPr/>
            <p:nvPr/>
          </p:nvSpPr>
          <p:spPr>
            <a:xfrm>
              <a:off x="812308" y="3427470"/>
              <a:ext cx="2217331" cy="1325564"/>
            </a:xfrm>
            <a:prstGeom prst="roundRect">
              <a:avLst/>
            </a:prstGeom>
            <a:solidFill>
              <a:srgbClr val="502E84"/>
            </a:solidFill>
            <a:ln w="57150">
              <a:solidFill>
                <a:srgbClr val="50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9CC1B499-B74C-3C43-8765-017A697C5EF5}"/>
                </a:ext>
              </a:extLst>
            </p:cNvPr>
            <p:cNvSpPr txBox="1"/>
            <p:nvPr/>
          </p:nvSpPr>
          <p:spPr>
            <a:xfrm>
              <a:off x="885847" y="3490088"/>
              <a:ext cx="2070253" cy="1200329"/>
            </a:xfrm>
            <a:prstGeom prst="rect">
              <a:avLst/>
            </a:prstGeom>
            <a:noFill/>
          </p:spPr>
          <p:txBody>
            <a:bodyPr wrap="square" rtlCol="0" anchor="ctr">
              <a:spAutoFit/>
            </a:bodyPr>
            <a:lstStyle/>
            <a:p>
              <a:pPr algn="ctr"/>
              <a:r>
                <a:rPr lang="en-US" dirty="0">
                  <a:solidFill>
                    <a:schemeClr val="bg1"/>
                  </a:solidFill>
                </a:rPr>
                <a:t>Propose topics for the three exercises to your Advisory Committee</a:t>
              </a:r>
            </a:p>
          </p:txBody>
        </p:sp>
      </p:grpSp>
      <p:grpSp>
        <p:nvGrpSpPr>
          <p:cNvPr id="33" name="Group 32">
            <a:extLst>
              <a:ext uri="{FF2B5EF4-FFF2-40B4-BE49-F238E27FC236}">
                <a16:creationId xmlns:a16="http://schemas.microsoft.com/office/drawing/2014/main" id="{77B9B942-B728-68BF-DA55-D7455FD2484C}"/>
              </a:ext>
            </a:extLst>
          </p:cNvPr>
          <p:cNvGrpSpPr/>
          <p:nvPr/>
        </p:nvGrpSpPr>
        <p:grpSpPr>
          <a:xfrm>
            <a:off x="812308" y="5068983"/>
            <a:ext cx="2217331" cy="1325564"/>
            <a:chOff x="812308" y="5355422"/>
            <a:chExt cx="2217331" cy="1325564"/>
          </a:xfrm>
        </p:grpSpPr>
        <p:sp>
          <p:nvSpPr>
            <p:cNvPr id="25" name="Rectangle: Rounded Corners 24">
              <a:extLst>
                <a:ext uri="{FF2B5EF4-FFF2-40B4-BE49-F238E27FC236}">
                  <a16:creationId xmlns:a16="http://schemas.microsoft.com/office/drawing/2014/main" id="{8AC70F29-D410-EED9-FBC8-A7783002A319}"/>
                </a:ext>
              </a:extLst>
            </p:cNvPr>
            <p:cNvSpPr/>
            <p:nvPr/>
          </p:nvSpPr>
          <p:spPr>
            <a:xfrm>
              <a:off x="812308" y="5355422"/>
              <a:ext cx="2217331" cy="1325564"/>
            </a:xfrm>
            <a:prstGeom prst="roundRect">
              <a:avLst/>
            </a:prstGeom>
            <a:solidFill>
              <a:srgbClr val="502E84"/>
            </a:solidFill>
            <a:ln w="57150">
              <a:solidFill>
                <a:srgbClr val="50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EA29A349-9FDD-3407-BB76-6A0C92C47D61}"/>
                </a:ext>
              </a:extLst>
            </p:cNvPr>
            <p:cNvSpPr txBox="1"/>
            <p:nvPr/>
          </p:nvSpPr>
          <p:spPr>
            <a:xfrm>
              <a:off x="885847" y="5418040"/>
              <a:ext cx="2070253" cy="1200329"/>
            </a:xfrm>
            <a:prstGeom prst="rect">
              <a:avLst/>
            </a:prstGeom>
            <a:noFill/>
          </p:spPr>
          <p:txBody>
            <a:bodyPr wrap="square" rtlCol="0" anchor="ctr">
              <a:spAutoFit/>
            </a:bodyPr>
            <a:lstStyle/>
            <a:p>
              <a:pPr algn="ctr"/>
              <a:r>
                <a:rPr lang="en-US" dirty="0">
                  <a:solidFill>
                    <a:schemeClr val="bg1"/>
                  </a:solidFill>
                </a:rPr>
                <a:t>Submit Final drafts of Exercises 1 and 2 to Advisory Committee </a:t>
              </a:r>
            </a:p>
          </p:txBody>
        </p:sp>
      </p:grpSp>
      <p:sp>
        <p:nvSpPr>
          <p:cNvPr id="3" name="Arrow: Down 2">
            <a:extLst>
              <a:ext uri="{FF2B5EF4-FFF2-40B4-BE49-F238E27FC236}">
                <a16:creationId xmlns:a16="http://schemas.microsoft.com/office/drawing/2014/main" id="{01123721-6B1A-FA46-31C2-D14C690EB739}"/>
              </a:ext>
            </a:extLst>
          </p:cNvPr>
          <p:cNvSpPr/>
          <p:nvPr/>
        </p:nvSpPr>
        <p:spPr>
          <a:xfrm>
            <a:off x="4366717" y="2605729"/>
            <a:ext cx="506776" cy="418641"/>
          </a:xfrm>
          <a:prstGeom prst="downArrow">
            <a:avLst/>
          </a:prstGeom>
          <a:solidFill>
            <a:srgbClr val="B499D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01F3758B-E3AF-FC2D-7539-239FE03FCE53}"/>
              </a:ext>
            </a:extLst>
          </p:cNvPr>
          <p:cNvGrpSpPr/>
          <p:nvPr/>
        </p:nvGrpSpPr>
        <p:grpSpPr>
          <a:xfrm>
            <a:off x="3511440" y="1180029"/>
            <a:ext cx="2217331" cy="1325564"/>
            <a:chOff x="812308" y="1466468"/>
            <a:chExt cx="2217331" cy="1325564"/>
          </a:xfrm>
        </p:grpSpPr>
        <p:sp>
          <p:nvSpPr>
            <p:cNvPr id="5" name="Rectangle: Rounded Corners 4">
              <a:extLst>
                <a:ext uri="{FF2B5EF4-FFF2-40B4-BE49-F238E27FC236}">
                  <a16:creationId xmlns:a16="http://schemas.microsoft.com/office/drawing/2014/main" id="{B5969A36-8498-6A0C-681F-3EAB6E5B5558}"/>
                </a:ext>
              </a:extLst>
            </p:cNvPr>
            <p:cNvSpPr/>
            <p:nvPr/>
          </p:nvSpPr>
          <p:spPr>
            <a:xfrm>
              <a:off x="812308" y="1466468"/>
              <a:ext cx="2217331" cy="1325564"/>
            </a:xfrm>
            <a:prstGeom prst="roundRect">
              <a:avLst/>
            </a:prstGeom>
            <a:solidFill>
              <a:srgbClr val="502E84"/>
            </a:solidFill>
            <a:ln w="57150">
              <a:solidFill>
                <a:srgbClr val="50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BA2688F7-1F92-004D-3568-FC260D308C8A}"/>
                </a:ext>
              </a:extLst>
            </p:cNvPr>
            <p:cNvSpPr txBox="1"/>
            <p:nvPr/>
          </p:nvSpPr>
          <p:spPr>
            <a:xfrm>
              <a:off x="885847" y="1529086"/>
              <a:ext cx="2070253" cy="1200329"/>
            </a:xfrm>
            <a:prstGeom prst="rect">
              <a:avLst/>
            </a:prstGeom>
            <a:noFill/>
          </p:spPr>
          <p:txBody>
            <a:bodyPr wrap="square" rtlCol="0" anchor="ctr">
              <a:spAutoFit/>
            </a:bodyPr>
            <a:lstStyle/>
            <a:p>
              <a:pPr algn="ctr"/>
              <a:r>
                <a:rPr lang="en-US" dirty="0">
                  <a:solidFill>
                    <a:schemeClr val="bg1"/>
                  </a:solidFill>
                </a:rPr>
                <a:t>Present Chalk Talk at Comprehensive Assessment Meeting</a:t>
              </a:r>
            </a:p>
          </p:txBody>
        </p:sp>
      </p:grpSp>
      <p:sp>
        <p:nvSpPr>
          <p:cNvPr id="13" name="Arrow: Down 12">
            <a:extLst>
              <a:ext uri="{FF2B5EF4-FFF2-40B4-BE49-F238E27FC236}">
                <a16:creationId xmlns:a16="http://schemas.microsoft.com/office/drawing/2014/main" id="{2147EB35-BBF5-18A4-2616-CD6FE30B4C1E}"/>
              </a:ext>
            </a:extLst>
          </p:cNvPr>
          <p:cNvSpPr/>
          <p:nvPr/>
        </p:nvSpPr>
        <p:spPr>
          <a:xfrm>
            <a:off x="4366717" y="4550206"/>
            <a:ext cx="506776" cy="418641"/>
          </a:xfrm>
          <a:prstGeom prst="downArrow">
            <a:avLst/>
          </a:prstGeom>
          <a:solidFill>
            <a:srgbClr val="B499D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F2CC4512-84CE-481D-3D68-2B8AF4CC55BF}"/>
              </a:ext>
            </a:extLst>
          </p:cNvPr>
          <p:cNvGrpSpPr/>
          <p:nvPr/>
        </p:nvGrpSpPr>
        <p:grpSpPr>
          <a:xfrm>
            <a:off x="3511440" y="3124506"/>
            <a:ext cx="2217331" cy="1325564"/>
            <a:chOff x="812308" y="3427470"/>
            <a:chExt cx="2217331" cy="1325564"/>
          </a:xfrm>
          <a:noFill/>
        </p:grpSpPr>
        <p:sp>
          <p:nvSpPr>
            <p:cNvPr id="15" name="Rectangle: Rounded Corners 14">
              <a:extLst>
                <a:ext uri="{FF2B5EF4-FFF2-40B4-BE49-F238E27FC236}">
                  <a16:creationId xmlns:a16="http://schemas.microsoft.com/office/drawing/2014/main" id="{8C15BBFC-69D6-4FEB-58A2-03A5C2DEAAB5}"/>
                </a:ext>
              </a:extLst>
            </p:cNvPr>
            <p:cNvSpPr/>
            <p:nvPr/>
          </p:nvSpPr>
          <p:spPr>
            <a:xfrm>
              <a:off x="812308" y="3427470"/>
              <a:ext cx="2217331" cy="1325564"/>
            </a:xfrm>
            <a:prstGeom prst="roundRect">
              <a:avLst/>
            </a:prstGeom>
            <a:grpFill/>
            <a:ln w="57150">
              <a:solidFill>
                <a:srgbClr val="502E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CF1DB069-E63D-7796-F1EC-2987E4534D43}"/>
                </a:ext>
              </a:extLst>
            </p:cNvPr>
            <p:cNvSpPr txBox="1"/>
            <p:nvPr/>
          </p:nvSpPr>
          <p:spPr>
            <a:xfrm>
              <a:off x="885847" y="3490088"/>
              <a:ext cx="2070253" cy="1200329"/>
            </a:xfrm>
            <a:prstGeom prst="rect">
              <a:avLst/>
            </a:prstGeom>
            <a:grpFill/>
          </p:spPr>
          <p:txBody>
            <a:bodyPr wrap="square" rtlCol="0" anchor="ctr">
              <a:spAutoFit/>
            </a:bodyPr>
            <a:lstStyle/>
            <a:p>
              <a:pPr algn="ctr"/>
              <a:r>
                <a:rPr lang="en-US" dirty="0"/>
                <a:t>Subsequent Meetings if improvement needed</a:t>
              </a:r>
            </a:p>
          </p:txBody>
        </p:sp>
      </p:grpSp>
      <p:grpSp>
        <p:nvGrpSpPr>
          <p:cNvPr id="17" name="Group 16">
            <a:extLst>
              <a:ext uri="{FF2B5EF4-FFF2-40B4-BE49-F238E27FC236}">
                <a16:creationId xmlns:a16="http://schemas.microsoft.com/office/drawing/2014/main" id="{A7E33AF7-7736-0963-F43B-E0A63DD8CF3C}"/>
              </a:ext>
            </a:extLst>
          </p:cNvPr>
          <p:cNvGrpSpPr/>
          <p:nvPr/>
        </p:nvGrpSpPr>
        <p:grpSpPr>
          <a:xfrm>
            <a:off x="3511440" y="4993102"/>
            <a:ext cx="2218792" cy="1477328"/>
            <a:chOff x="812308" y="5279541"/>
            <a:chExt cx="2218792" cy="1477328"/>
          </a:xfrm>
        </p:grpSpPr>
        <p:sp>
          <p:nvSpPr>
            <p:cNvPr id="18" name="Rectangle: Rounded Corners 17">
              <a:extLst>
                <a:ext uri="{FF2B5EF4-FFF2-40B4-BE49-F238E27FC236}">
                  <a16:creationId xmlns:a16="http://schemas.microsoft.com/office/drawing/2014/main" id="{4EEBEA71-E025-957E-F296-0660BF72DE8A}"/>
                </a:ext>
              </a:extLst>
            </p:cNvPr>
            <p:cNvSpPr/>
            <p:nvPr/>
          </p:nvSpPr>
          <p:spPr>
            <a:xfrm>
              <a:off x="812308" y="5355422"/>
              <a:ext cx="2217331" cy="1325564"/>
            </a:xfrm>
            <a:prstGeom prst="roundRect">
              <a:avLst/>
            </a:prstGeom>
            <a:solidFill>
              <a:srgbClr val="502E84"/>
            </a:solidFill>
            <a:ln w="57150">
              <a:solidFill>
                <a:srgbClr val="502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86510734-5AEB-D5E9-7751-60A64A793E64}"/>
                </a:ext>
              </a:extLst>
            </p:cNvPr>
            <p:cNvSpPr txBox="1"/>
            <p:nvPr/>
          </p:nvSpPr>
          <p:spPr>
            <a:xfrm>
              <a:off x="820192" y="5279541"/>
              <a:ext cx="2210908" cy="1477328"/>
            </a:xfrm>
            <a:prstGeom prst="rect">
              <a:avLst/>
            </a:prstGeom>
            <a:noFill/>
          </p:spPr>
          <p:txBody>
            <a:bodyPr wrap="square" rtlCol="0" anchor="ctr">
              <a:spAutoFit/>
            </a:bodyPr>
            <a:lstStyle/>
            <a:p>
              <a:pPr algn="ctr"/>
              <a:r>
                <a:rPr lang="en-US" dirty="0">
                  <a:solidFill>
                    <a:schemeClr val="bg1"/>
                  </a:solidFill>
                </a:rPr>
                <a:t>Advisory Committee Chair informs Neuroscience Office of milestone completion</a:t>
              </a:r>
            </a:p>
          </p:txBody>
        </p:sp>
      </p:grpSp>
      <p:grpSp>
        <p:nvGrpSpPr>
          <p:cNvPr id="67" name="Group 66">
            <a:extLst>
              <a:ext uri="{FF2B5EF4-FFF2-40B4-BE49-F238E27FC236}">
                <a16:creationId xmlns:a16="http://schemas.microsoft.com/office/drawing/2014/main" id="{046CBF59-92A9-5153-BC31-4305B7CED3EA}"/>
              </a:ext>
            </a:extLst>
          </p:cNvPr>
          <p:cNvGrpSpPr/>
          <p:nvPr/>
        </p:nvGrpSpPr>
        <p:grpSpPr>
          <a:xfrm>
            <a:off x="1920974" y="789213"/>
            <a:ext cx="2765325" cy="5850783"/>
            <a:chOff x="1920974" y="789213"/>
            <a:chExt cx="2765325" cy="5850783"/>
          </a:xfrm>
        </p:grpSpPr>
        <p:cxnSp>
          <p:nvCxnSpPr>
            <p:cNvPr id="47" name="Straight Connector 46">
              <a:extLst>
                <a:ext uri="{FF2B5EF4-FFF2-40B4-BE49-F238E27FC236}">
                  <a16:creationId xmlns:a16="http://schemas.microsoft.com/office/drawing/2014/main" id="{434EAF72-A61D-CFFA-B67F-E916FC8B3CEA}"/>
                </a:ext>
              </a:extLst>
            </p:cNvPr>
            <p:cNvCxnSpPr>
              <a:cxnSpLocks/>
            </p:cNvCxnSpPr>
            <p:nvPr/>
          </p:nvCxnSpPr>
          <p:spPr>
            <a:xfrm>
              <a:off x="1920974" y="6613961"/>
              <a:ext cx="1353600" cy="0"/>
            </a:xfrm>
            <a:prstGeom prst="line">
              <a:avLst/>
            </a:prstGeom>
            <a:ln w="57150">
              <a:solidFill>
                <a:srgbClr val="B499D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E98C16-7DF2-4B66-D058-CD02565B5ECA}"/>
                </a:ext>
              </a:extLst>
            </p:cNvPr>
            <p:cNvCxnSpPr>
              <a:cxnSpLocks/>
            </p:cNvCxnSpPr>
            <p:nvPr/>
          </p:nvCxnSpPr>
          <p:spPr>
            <a:xfrm>
              <a:off x="3257550" y="812073"/>
              <a:ext cx="0" cy="5827923"/>
            </a:xfrm>
            <a:prstGeom prst="line">
              <a:avLst/>
            </a:prstGeom>
            <a:ln w="57150">
              <a:solidFill>
                <a:srgbClr val="B499DB"/>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18DF9C5-F2C5-971A-99C2-62BBD88EC3D6}"/>
                </a:ext>
              </a:extLst>
            </p:cNvPr>
            <p:cNvCxnSpPr>
              <a:cxnSpLocks/>
            </p:cNvCxnSpPr>
            <p:nvPr/>
          </p:nvCxnSpPr>
          <p:spPr>
            <a:xfrm>
              <a:off x="4622098" y="789213"/>
              <a:ext cx="0" cy="248624"/>
            </a:xfrm>
            <a:prstGeom prst="line">
              <a:avLst/>
            </a:prstGeom>
            <a:ln w="57150">
              <a:solidFill>
                <a:srgbClr val="B499DB"/>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42D3184-ACE8-9A2C-499B-BE8FC44FE9E8}"/>
                </a:ext>
              </a:extLst>
            </p:cNvPr>
            <p:cNvCxnSpPr>
              <a:cxnSpLocks/>
            </p:cNvCxnSpPr>
            <p:nvPr/>
          </p:nvCxnSpPr>
          <p:spPr>
            <a:xfrm>
              <a:off x="3233474" y="812073"/>
              <a:ext cx="1417107" cy="0"/>
            </a:xfrm>
            <a:prstGeom prst="line">
              <a:avLst/>
            </a:prstGeom>
            <a:ln w="57150">
              <a:solidFill>
                <a:srgbClr val="B499DB"/>
              </a:solidFill>
            </a:ln>
          </p:spPr>
          <p:style>
            <a:lnRef idx="1">
              <a:schemeClr val="accent1"/>
            </a:lnRef>
            <a:fillRef idx="0">
              <a:schemeClr val="accent1"/>
            </a:fillRef>
            <a:effectRef idx="0">
              <a:schemeClr val="accent1"/>
            </a:effectRef>
            <a:fontRef idx="minor">
              <a:schemeClr val="tx1"/>
            </a:fontRef>
          </p:style>
        </p:cxnSp>
        <p:sp>
          <p:nvSpPr>
            <p:cNvPr id="66" name="Isosceles Triangle 65">
              <a:extLst>
                <a:ext uri="{FF2B5EF4-FFF2-40B4-BE49-F238E27FC236}">
                  <a16:creationId xmlns:a16="http://schemas.microsoft.com/office/drawing/2014/main" id="{B7456E49-013A-891A-559F-13471B05BA6D}"/>
                </a:ext>
              </a:extLst>
            </p:cNvPr>
            <p:cNvSpPr/>
            <p:nvPr/>
          </p:nvSpPr>
          <p:spPr>
            <a:xfrm flipV="1">
              <a:off x="4543425" y="982979"/>
              <a:ext cx="142874" cy="117475"/>
            </a:xfrm>
            <a:prstGeom prst="triangle">
              <a:avLst/>
            </a:prstGeom>
            <a:solidFill>
              <a:srgbClr val="B499DB"/>
            </a:solidFill>
            <a:ln w="57150">
              <a:solidFill>
                <a:srgbClr val="B499D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tx1"/>
                </a:solidFill>
                <a:latin typeface="+mj-lt"/>
              </a:endParaRPr>
            </a:p>
          </p:txBody>
        </p:sp>
      </p:grpSp>
      <p:sp>
        <p:nvSpPr>
          <p:cNvPr id="69" name="Right Brace 68">
            <a:extLst>
              <a:ext uri="{FF2B5EF4-FFF2-40B4-BE49-F238E27FC236}">
                <a16:creationId xmlns:a16="http://schemas.microsoft.com/office/drawing/2014/main" id="{313D9C2D-5CF3-609A-F2D8-EA107045AADE}"/>
              </a:ext>
            </a:extLst>
          </p:cNvPr>
          <p:cNvSpPr/>
          <p:nvPr/>
        </p:nvSpPr>
        <p:spPr>
          <a:xfrm>
            <a:off x="5982659" y="1173902"/>
            <a:ext cx="434106" cy="133781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atin typeface="+mj-lt"/>
            </a:endParaRPr>
          </a:p>
        </p:txBody>
      </p:sp>
      <p:sp>
        <p:nvSpPr>
          <p:cNvPr id="70" name="TextBox 69">
            <a:extLst>
              <a:ext uri="{FF2B5EF4-FFF2-40B4-BE49-F238E27FC236}">
                <a16:creationId xmlns:a16="http://schemas.microsoft.com/office/drawing/2014/main" id="{F5EA5461-ABD4-4037-4D56-D04518FE8B19}"/>
              </a:ext>
            </a:extLst>
          </p:cNvPr>
          <p:cNvSpPr txBox="1"/>
          <p:nvPr/>
        </p:nvSpPr>
        <p:spPr>
          <a:xfrm>
            <a:off x="6476932" y="827148"/>
            <a:ext cx="4713217" cy="2031325"/>
          </a:xfrm>
          <a:prstGeom prst="rect">
            <a:avLst/>
          </a:prstGeom>
          <a:noFill/>
        </p:spPr>
        <p:txBody>
          <a:bodyPr wrap="square" rtlCol="0">
            <a:spAutoFit/>
          </a:bodyPr>
          <a:lstStyle/>
          <a:p>
            <a:r>
              <a:rPr lang="en-US" sz="1800" b="1" dirty="0">
                <a:solidFill>
                  <a:srgbClr val="444444"/>
                </a:solidFill>
              </a:rPr>
              <a:t>1.5 </a:t>
            </a:r>
            <a:r>
              <a:rPr lang="en-US" sz="1800" b="1" dirty="0" err="1">
                <a:solidFill>
                  <a:srgbClr val="444444"/>
                </a:solidFill>
              </a:rPr>
              <a:t>hr</a:t>
            </a:r>
            <a:r>
              <a:rPr lang="en-US" sz="1800" b="1" dirty="0">
                <a:solidFill>
                  <a:srgbClr val="444444"/>
                </a:solidFill>
              </a:rPr>
              <a:t> meeting </a:t>
            </a:r>
            <a:r>
              <a:rPr lang="en-US" sz="1800" dirty="0">
                <a:solidFill>
                  <a:srgbClr val="444444"/>
                </a:solidFill>
              </a:rPr>
              <a:t>occurring </a:t>
            </a:r>
            <a:r>
              <a:rPr lang="en-US" sz="1800" b="1" dirty="0">
                <a:solidFill>
                  <a:srgbClr val="444444"/>
                </a:solidFill>
                <a:highlight>
                  <a:srgbClr val="FFFF00"/>
                </a:highlight>
              </a:rPr>
              <a:t>3-4 months after topic approval </a:t>
            </a:r>
            <a:r>
              <a:rPr lang="en-US" sz="1800" b="1" dirty="0">
                <a:solidFill>
                  <a:srgbClr val="444444"/>
                </a:solidFill>
              </a:rPr>
              <a:t>by Advisory Committee</a:t>
            </a:r>
          </a:p>
          <a:p>
            <a:pPr marL="285750" indent="-285750">
              <a:buFont typeface="Arial" panose="020B0604020202020204" pitchFamily="34" charset="0"/>
              <a:buChar char="•"/>
            </a:pPr>
            <a:r>
              <a:rPr lang="en-US" sz="1800" dirty="0">
                <a:solidFill>
                  <a:srgbClr val="444444"/>
                </a:solidFill>
              </a:rPr>
              <a:t>Chalk talk (Presentation 30 minutes + 15 mins of questions = 45 min total)</a:t>
            </a:r>
          </a:p>
          <a:p>
            <a:pPr marL="285750" indent="-285750">
              <a:buFont typeface="Arial" panose="020B0604020202020204" pitchFamily="34" charset="0"/>
              <a:buChar char="•"/>
            </a:pPr>
            <a:r>
              <a:rPr lang="en-US" sz="1800" dirty="0">
                <a:solidFill>
                  <a:srgbClr val="444444"/>
                </a:solidFill>
              </a:rPr>
              <a:t>Student then leaves room, and the advisory committee confers about feedback for all three exercises</a:t>
            </a:r>
          </a:p>
        </p:txBody>
      </p:sp>
      <p:grpSp>
        <p:nvGrpSpPr>
          <p:cNvPr id="11" name="Group 10">
            <a:extLst>
              <a:ext uri="{FF2B5EF4-FFF2-40B4-BE49-F238E27FC236}">
                <a16:creationId xmlns:a16="http://schemas.microsoft.com/office/drawing/2014/main" id="{64E509C4-43E0-934B-972D-E2567112B870}"/>
              </a:ext>
            </a:extLst>
          </p:cNvPr>
          <p:cNvGrpSpPr/>
          <p:nvPr/>
        </p:nvGrpSpPr>
        <p:grpSpPr>
          <a:xfrm>
            <a:off x="6023799" y="3076198"/>
            <a:ext cx="5474822" cy="1394004"/>
            <a:chOff x="6023799" y="3076198"/>
            <a:chExt cx="5474822" cy="1394004"/>
          </a:xfrm>
        </p:grpSpPr>
        <p:sp>
          <p:nvSpPr>
            <p:cNvPr id="72" name="Right Brace 71">
              <a:extLst>
                <a:ext uri="{FF2B5EF4-FFF2-40B4-BE49-F238E27FC236}">
                  <a16:creationId xmlns:a16="http://schemas.microsoft.com/office/drawing/2014/main" id="{76B624D4-EFE2-D6A8-CD00-56FC5F29CF7C}"/>
                </a:ext>
              </a:extLst>
            </p:cNvPr>
            <p:cNvSpPr/>
            <p:nvPr/>
          </p:nvSpPr>
          <p:spPr>
            <a:xfrm>
              <a:off x="6023799" y="3132383"/>
              <a:ext cx="434106" cy="133781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atin typeface="+mj-lt"/>
              </a:endParaRPr>
            </a:p>
          </p:txBody>
        </p:sp>
        <p:sp>
          <p:nvSpPr>
            <p:cNvPr id="73" name="TextBox 72">
              <a:extLst>
                <a:ext uri="{FF2B5EF4-FFF2-40B4-BE49-F238E27FC236}">
                  <a16:creationId xmlns:a16="http://schemas.microsoft.com/office/drawing/2014/main" id="{ADB44255-2524-0D06-77B5-DF1B1ED90C29}"/>
                </a:ext>
              </a:extLst>
            </p:cNvPr>
            <p:cNvSpPr txBox="1"/>
            <p:nvPr/>
          </p:nvSpPr>
          <p:spPr>
            <a:xfrm>
              <a:off x="6596141" y="3076198"/>
              <a:ext cx="4902480" cy="923330"/>
            </a:xfrm>
            <a:prstGeom prst="rect">
              <a:avLst/>
            </a:prstGeom>
            <a:noFill/>
          </p:spPr>
          <p:txBody>
            <a:bodyPr wrap="square" rtlCol="0">
              <a:spAutoFit/>
            </a:bodyPr>
            <a:lstStyle/>
            <a:p>
              <a:pPr marL="0" lvl="1"/>
              <a:r>
                <a:rPr lang="en-US" b="1" i="1" dirty="0">
                  <a:solidFill>
                    <a:srgbClr val="444444"/>
                  </a:solidFill>
                </a:rPr>
                <a:t>May</a:t>
              </a:r>
              <a:r>
                <a:rPr lang="en-US" i="1" dirty="0">
                  <a:solidFill>
                    <a:srgbClr val="444444"/>
                  </a:solidFill>
                </a:rPr>
                <a:t> </a:t>
              </a:r>
              <a:r>
                <a:rPr lang="en-US" sz="1800" dirty="0">
                  <a:solidFill>
                    <a:srgbClr val="444444"/>
                  </a:solidFill>
                </a:rPr>
                <a:t>be required if the advisory committee feels further development or work is required on any of the three exercises.</a:t>
              </a:r>
            </a:p>
          </p:txBody>
        </p:sp>
      </p:grpSp>
      <p:sp>
        <p:nvSpPr>
          <p:cNvPr id="10" name="TextBox 9">
            <a:extLst>
              <a:ext uri="{FF2B5EF4-FFF2-40B4-BE49-F238E27FC236}">
                <a16:creationId xmlns:a16="http://schemas.microsoft.com/office/drawing/2014/main" id="{CDF898B1-58FC-B3DF-79D5-FE58B42C8143}"/>
              </a:ext>
            </a:extLst>
          </p:cNvPr>
          <p:cNvSpPr txBox="1"/>
          <p:nvPr/>
        </p:nvSpPr>
        <p:spPr>
          <a:xfrm>
            <a:off x="6596141" y="3962040"/>
            <a:ext cx="4902480" cy="646331"/>
          </a:xfrm>
          <a:prstGeom prst="rect">
            <a:avLst/>
          </a:prstGeom>
          <a:noFill/>
        </p:spPr>
        <p:txBody>
          <a:bodyPr wrap="square" rtlCol="0">
            <a:spAutoFit/>
          </a:bodyPr>
          <a:lstStyle/>
          <a:p>
            <a:pPr marL="285750" lvl="1" indent="-285750">
              <a:buFont typeface="Arial" panose="020B0604020202020204" pitchFamily="34" charset="0"/>
              <a:buChar char="•"/>
            </a:pPr>
            <a:r>
              <a:rPr lang="en-US" sz="1800" dirty="0">
                <a:solidFill>
                  <a:srgbClr val="444444"/>
                </a:solidFill>
              </a:rPr>
              <a:t>Once your Advisory Committee is satisfied with your progress…</a:t>
            </a:r>
          </a:p>
        </p:txBody>
      </p:sp>
      <p:grpSp>
        <p:nvGrpSpPr>
          <p:cNvPr id="74" name="Group 73">
            <a:extLst>
              <a:ext uri="{FF2B5EF4-FFF2-40B4-BE49-F238E27FC236}">
                <a16:creationId xmlns:a16="http://schemas.microsoft.com/office/drawing/2014/main" id="{9202B958-C530-1065-DE3C-CC3FAB0DCF7D}"/>
              </a:ext>
            </a:extLst>
          </p:cNvPr>
          <p:cNvGrpSpPr/>
          <p:nvPr/>
        </p:nvGrpSpPr>
        <p:grpSpPr>
          <a:xfrm>
            <a:off x="6023799" y="5148470"/>
            <a:ext cx="5474822" cy="1337819"/>
            <a:chOff x="6335260" y="3089377"/>
            <a:chExt cx="5474822" cy="1337819"/>
          </a:xfrm>
        </p:grpSpPr>
        <p:sp>
          <p:nvSpPr>
            <p:cNvPr id="75" name="Right Brace 74">
              <a:extLst>
                <a:ext uri="{FF2B5EF4-FFF2-40B4-BE49-F238E27FC236}">
                  <a16:creationId xmlns:a16="http://schemas.microsoft.com/office/drawing/2014/main" id="{B9C70DC1-51D0-3374-A8CA-CCC3C26D9F88}"/>
                </a:ext>
              </a:extLst>
            </p:cNvPr>
            <p:cNvSpPr/>
            <p:nvPr/>
          </p:nvSpPr>
          <p:spPr>
            <a:xfrm>
              <a:off x="6335260" y="3089377"/>
              <a:ext cx="434106" cy="133781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atin typeface="+mj-lt"/>
              </a:endParaRPr>
            </a:p>
          </p:txBody>
        </p:sp>
        <p:sp>
          <p:nvSpPr>
            <p:cNvPr id="76" name="TextBox 75">
              <a:extLst>
                <a:ext uri="{FF2B5EF4-FFF2-40B4-BE49-F238E27FC236}">
                  <a16:creationId xmlns:a16="http://schemas.microsoft.com/office/drawing/2014/main" id="{DE1A9F4A-635E-74EC-6D3B-27089B743AFD}"/>
                </a:ext>
              </a:extLst>
            </p:cNvPr>
            <p:cNvSpPr txBox="1"/>
            <p:nvPr/>
          </p:nvSpPr>
          <p:spPr>
            <a:xfrm>
              <a:off x="6907602" y="3573620"/>
              <a:ext cx="4902480" cy="369332"/>
            </a:xfrm>
            <a:prstGeom prst="rect">
              <a:avLst/>
            </a:prstGeom>
            <a:noFill/>
          </p:spPr>
          <p:txBody>
            <a:bodyPr wrap="square" rtlCol="0">
              <a:spAutoFit/>
            </a:bodyPr>
            <a:lstStyle/>
            <a:p>
              <a:pPr marL="0" lvl="1"/>
              <a:r>
                <a:rPr lang="en-US" sz="1800" dirty="0">
                  <a:solidFill>
                    <a:srgbClr val="444444"/>
                  </a:solidFill>
                </a:rPr>
                <a:t>Milestone listed as “complete” on your transcript</a:t>
              </a:r>
            </a:p>
          </p:txBody>
        </p:sp>
      </p:grpSp>
    </p:spTree>
    <p:extLst>
      <p:ext uri="{BB962C8B-B14F-4D97-AF65-F5344CB8AC3E}">
        <p14:creationId xmlns:p14="http://schemas.microsoft.com/office/powerpoint/2010/main" val="11053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6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FE6D-3ADB-DAD7-80CF-4D01F1B3299D}"/>
              </a:ext>
            </a:extLst>
          </p:cNvPr>
          <p:cNvSpPr>
            <a:spLocks noGrp="1"/>
          </p:cNvSpPr>
          <p:nvPr>
            <p:ph type="title"/>
          </p:nvPr>
        </p:nvSpPr>
        <p:spPr/>
        <p:txBody>
          <a:bodyPr/>
          <a:lstStyle/>
          <a:p>
            <a:r>
              <a:rPr lang="en-US" dirty="0"/>
              <a:t>Neuroscience 9601B: Grant Writing</a:t>
            </a:r>
            <a:endParaRPr lang="en-CA" dirty="0"/>
          </a:p>
        </p:txBody>
      </p:sp>
      <p:sp>
        <p:nvSpPr>
          <p:cNvPr id="3" name="Content Placeholder 2">
            <a:extLst>
              <a:ext uri="{FF2B5EF4-FFF2-40B4-BE49-F238E27FC236}">
                <a16:creationId xmlns:a16="http://schemas.microsoft.com/office/drawing/2014/main" id="{1961B5DC-A2BA-21FF-8027-5F6806B4C05D}"/>
              </a:ext>
            </a:extLst>
          </p:cNvPr>
          <p:cNvSpPr>
            <a:spLocks noGrp="1"/>
          </p:cNvSpPr>
          <p:nvPr>
            <p:ph idx="1"/>
          </p:nvPr>
        </p:nvSpPr>
        <p:spPr/>
        <p:txBody>
          <a:bodyPr>
            <a:normAutofit/>
          </a:bodyPr>
          <a:lstStyle/>
          <a:p>
            <a:pPr marL="0" indent="0">
              <a:buNone/>
            </a:pPr>
            <a:r>
              <a:rPr lang="en-US" dirty="0"/>
              <a:t>Mandatory 0.5 credit course for students completing the new Comprehensive Assessment (First offering Jan 2023)</a:t>
            </a:r>
          </a:p>
          <a:p>
            <a:pPr lvl="1"/>
            <a:r>
              <a:rPr lang="en-US" sz="2800" dirty="0"/>
              <a:t>Required for all students entering the PhD program </a:t>
            </a:r>
            <a:r>
              <a:rPr lang="en-US" sz="2800" b="1" dirty="0"/>
              <a:t>on or after September 1, 2022</a:t>
            </a:r>
            <a:endParaRPr lang="en-US" b="1" dirty="0"/>
          </a:p>
          <a:p>
            <a:r>
              <a:rPr lang="en-US" b="1" dirty="0"/>
              <a:t>MUST</a:t>
            </a:r>
            <a:r>
              <a:rPr lang="en-US" dirty="0"/>
              <a:t> complete Comprehensive Assessment prior to taking this course</a:t>
            </a:r>
          </a:p>
          <a:p>
            <a:r>
              <a:rPr lang="en-US" dirty="0"/>
              <a:t>Learn how to prepare grant applications in order to improve chances of future success in obtaining research funds</a:t>
            </a:r>
            <a:endParaRPr lang="en-CA" dirty="0"/>
          </a:p>
        </p:txBody>
      </p:sp>
    </p:spTree>
    <p:extLst>
      <p:ext uri="{BB962C8B-B14F-4D97-AF65-F5344CB8AC3E}">
        <p14:creationId xmlns:p14="http://schemas.microsoft.com/office/powerpoint/2010/main" val="265978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FE6D-3ADB-DAD7-80CF-4D01F1B3299D}"/>
              </a:ext>
            </a:extLst>
          </p:cNvPr>
          <p:cNvSpPr>
            <a:spLocks noGrp="1"/>
          </p:cNvSpPr>
          <p:nvPr>
            <p:ph type="title"/>
          </p:nvPr>
        </p:nvSpPr>
        <p:spPr/>
        <p:txBody>
          <a:bodyPr/>
          <a:lstStyle/>
          <a:p>
            <a:r>
              <a:rPr lang="en-US" dirty="0"/>
              <a:t>Helpful Resources</a:t>
            </a:r>
            <a:endParaRPr lang="en-CA" dirty="0"/>
          </a:p>
        </p:txBody>
      </p:sp>
      <p:sp>
        <p:nvSpPr>
          <p:cNvPr id="3" name="Content Placeholder 2">
            <a:extLst>
              <a:ext uri="{FF2B5EF4-FFF2-40B4-BE49-F238E27FC236}">
                <a16:creationId xmlns:a16="http://schemas.microsoft.com/office/drawing/2014/main" id="{1961B5DC-A2BA-21FF-8027-5F6806B4C05D}"/>
              </a:ext>
            </a:extLst>
          </p:cNvPr>
          <p:cNvSpPr>
            <a:spLocks noGrp="1"/>
          </p:cNvSpPr>
          <p:nvPr>
            <p:ph idx="1"/>
          </p:nvPr>
        </p:nvSpPr>
        <p:spPr/>
        <p:txBody>
          <a:bodyPr>
            <a:normAutofit/>
          </a:bodyPr>
          <a:lstStyle/>
          <a:p>
            <a:pPr marL="0" indent="0">
              <a:buNone/>
            </a:pPr>
            <a:r>
              <a:rPr lang="en-US" b="1" dirty="0"/>
              <a:t>Exercise 1: Domain Specific Essay/Review</a:t>
            </a:r>
            <a:endParaRPr lang="en-US" b="1" dirty="0">
              <a:hlinkClick r:id="rId3">
                <a:extLst>
                  <a:ext uri="{A12FA001-AC4F-418D-AE19-62706E023703}">
                    <ahyp:hlinkClr xmlns:ahyp="http://schemas.microsoft.com/office/drawing/2018/hyperlinkcolor" val="tx"/>
                  </a:ext>
                </a:extLst>
              </a:hlinkClick>
            </a:endParaRPr>
          </a:p>
          <a:p>
            <a:pPr lvl="1"/>
            <a:r>
              <a:rPr lang="en-US" dirty="0">
                <a:hlinkClick r:id="rId3"/>
              </a:rPr>
              <a:t>Trends in Neuroscience “Reviews” or “Opinions” manuscript</a:t>
            </a:r>
            <a:endParaRPr lang="en-US" dirty="0"/>
          </a:p>
          <a:p>
            <a:pPr lvl="1"/>
            <a:r>
              <a:rPr lang="en-US" dirty="0">
                <a:hlinkClick r:id="rId4"/>
              </a:rPr>
              <a:t>Systematic or Scoping Review Information at Western</a:t>
            </a:r>
            <a:endParaRPr lang="en-US" dirty="0"/>
          </a:p>
          <a:p>
            <a:pPr lvl="1"/>
            <a:r>
              <a:rPr lang="en-CA" b="0" i="0" dirty="0">
                <a:solidFill>
                  <a:srgbClr val="444444"/>
                </a:solidFill>
                <a:effectLst/>
                <a:hlinkClick r:id="rId4"/>
              </a:rPr>
              <a:t>Systematic or scoping review consultation at Western Libraries</a:t>
            </a:r>
            <a:endParaRPr lang="en-CA" b="0" i="0" dirty="0">
              <a:solidFill>
                <a:srgbClr val="444444"/>
              </a:solidFill>
              <a:effectLst/>
            </a:endParaRPr>
          </a:p>
          <a:p>
            <a:pPr marL="0" indent="0">
              <a:buNone/>
            </a:pPr>
            <a:r>
              <a:rPr lang="en-US" b="1" dirty="0"/>
              <a:t>Exercise 2: Public Communication Essay</a:t>
            </a:r>
            <a:endParaRPr lang="en-US" b="0" i="0" dirty="0">
              <a:solidFill>
                <a:srgbClr val="444444"/>
              </a:solidFill>
              <a:effectLst/>
              <a:hlinkClick r:id="rId5"/>
            </a:endParaRPr>
          </a:p>
          <a:p>
            <a:pPr lvl="1"/>
            <a:r>
              <a:rPr lang="en-US" b="0" i="0" dirty="0">
                <a:solidFill>
                  <a:srgbClr val="444444"/>
                </a:solidFill>
                <a:effectLst/>
                <a:hlinkClick r:id="rId5"/>
              </a:rPr>
              <a:t>Dorsal Column</a:t>
            </a:r>
            <a:endParaRPr lang="en-US" b="0" i="0" dirty="0">
              <a:solidFill>
                <a:srgbClr val="444444"/>
              </a:solidFill>
              <a:effectLst/>
            </a:endParaRPr>
          </a:p>
          <a:p>
            <a:pPr lvl="1"/>
            <a:r>
              <a:rPr lang="en-US" dirty="0">
                <a:solidFill>
                  <a:srgbClr val="444444"/>
                </a:solidFill>
                <a:hlinkClick r:id="rId6"/>
              </a:rPr>
              <a:t>J</a:t>
            </a:r>
            <a:r>
              <a:rPr lang="en-US" b="0" i="0" dirty="0">
                <a:solidFill>
                  <a:srgbClr val="444444"/>
                </a:solidFill>
                <a:effectLst/>
                <a:hlinkClick r:id="rId6"/>
              </a:rPr>
              <a:t>ournal Club article for the </a:t>
            </a:r>
            <a:r>
              <a:rPr lang="en-US" b="0" i="1" dirty="0">
                <a:solidFill>
                  <a:srgbClr val="444444"/>
                </a:solidFill>
                <a:effectLst/>
                <a:hlinkClick r:id="rId6"/>
              </a:rPr>
              <a:t>Journal of Neuroscience</a:t>
            </a:r>
            <a:endParaRPr lang="en-US" b="0" i="1" dirty="0">
              <a:solidFill>
                <a:srgbClr val="444444"/>
              </a:solidFill>
              <a:effectLst/>
            </a:endParaRPr>
          </a:p>
          <a:p>
            <a:pPr marL="0" indent="0">
              <a:buNone/>
            </a:pPr>
            <a:r>
              <a:rPr lang="en-US" b="1" dirty="0"/>
              <a:t>Exercise 3: Chalk Talk</a:t>
            </a:r>
            <a:endParaRPr lang="en-US" dirty="0">
              <a:solidFill>
                <a:srgbClr val="444444"/>
              </a:solidFill>
              <a:hlinkClick r:id="rId7"/>
            </a:endParaRPr>
          </a:p>
          <a:p>
            <a:pPr lvl="1"/>
            <a:r>
              <a:rPr lang="en-US" dirty="0">
                <a:solidFill>
                  <a:srgbClr val="444444"/>
                </a:solidFill>
                <a:hlinkClick r:id="rId7"/>
              </a:rPr>
              <a:t>Society for Neuroscience: What is a Chalk Talk?</a:t>
            </a:r>
            <a:endParaRPr lang="en-US" dirty="0">
              <a:solidFill>
                <a:srgbClr val="444444"/>
              </a:solidFill>
            </a:endParaRPr>
          </a:p>
          <a:p>
            <a:pPr lvl="1"/>
            <a:r>
              <a:rPr lang="en-US" dirty="0">
                <a:solidFill>
                  <a:srgbClr val="444444"/>
                </a:solidFill>
                <a:hlinkClick r:id="rId8"/>
              </a:rPr>
              <a:t>The American Society for Cell Biology: Preparing your academic chalk talk</a:t>
            </a:r>
            <a:endParaRPr lang="en-CA" dirty="0"/>
          </a:p>
        </p:txBody>
      </p:sp>
    </p:spTree>
    <p:extLst>
      <p:ext uri="{BB962C8B-B14F-4D97-AF65-F5344CB8AC3E}">
        <p14:creationId xmlns:p14="http://schemas.microsoft.com/office/powerpoint/2010/main" val="209323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CE30-76DB-43AA-A379-42D6737306FC}"/>
              </a:ext>
            </a:extLst>
          </p:cNvPr>
          <p:cNvSpPr>
            <a:spLocks noGrp="1"/>
          </p:cNvSpPr>
          <p:nvPr>
            <p:ph type="title"/>
          </p:nvPr>
        </p:nvSpPr>
        <p:spPr>
          <a:xfrm>
            <a:off x="3375818" y="2874602"/>
            <a:ext cx="4177126" cy="1255469"/>
          </a:xfrm>
        </p:spPr>
        <p:txBody>
          <a:bodyPr>
            <a:normAutofit/>
          </a:bodyPr>
          <a:lstStyle/>
          <a:p>
            <a:r>
              <a:rPr lang="en-CA" sz="6000" dirty="0">
                <a:latin typeface="+mj-lt"/>
                <a:cs typeface="Segoe UI" panose="020B0502040204020203" pitchFamily="34" charset="0"/>
              </a:rPr>
              <a:t>Questions?</a:t>
            </a:r>
          </a:p>
        </p:txBody>
      </p:sp>
      <p:pic>
        <p:nvPicPr>
          <p:cNvPr id="5" name="Content Placeholder 4" descr="Badge Question Mark with solid fill">
            <a:extLst>
              <a:ext uri="{FF2B5EF4-FFF2-40B4-BE49-F238E27FC236}">
                <a16:creationId xmlns:a16="http://schemas.microsoft.com/office/drawing/2014/main" id="{0446AEAE-10AD-43EE-98B1-89F97D8034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2944" y="1535135"/>
            <a:ext cx="3778286" cy="3778286"/>
          </a:xfrm>
          <a:prstGeom prst="rect">
            <a:avLst/>
          </a:prstGeom>
        </p:spPr>
      </p:pic>
    </p:spTree>
    <p:extLst>
      <p:ext uri="{BB962C8B-B14F-4D97-AF65-F5344CB8AC3E}">
        <p14:creationId xmlns:p14="http://schemas.microsoft.com/office/powerpoint/2010/main" val="58127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0D9C-50B8-4517-8143-7643200021EA}"/>
              </a:ext>
            </a:extLst>
          </p:cNvPr>
          <p:cNvSpPr>
            <a:spLocks noGrp="1"/>
          </p:cNvSpPr>
          <p:nvPr>
            <p:ph type="title"/>
          </p:nvPr>
        </p:nvSpPr>
        <p:spPr>
          <a:xfrm>
            <a:off x="1066800" y="478238"/>
            <a:ext cx="10058400" cy="1021336"/>
          </a:xfrm>
        </p:spPr>
        <p:txBody>
          <a:bodyPr>
            <a:normAutofit/>
          </a:bodyPr>
          <a:lstStyle/>
          <a:p>
            <a:pPr algn="ctr"/>
            <a:r>
              <a:rPr lang="en-US" sz="4000" b="1" dirty="0">
                <a:solidFill>
                  <a:srgbClr val="502E84"/>
                </a:solidFill>
              </a:rPr>
              <a:t>Agenda</a:t>
            </a:r>
            <a:endParaRPr lang="en-CA" sz="4400" b="1" dirty="0">
              <a:solidFill>
                <a:srgbClr val="502E84"/>
              </a:solidFill>
            </a:endParaRPr>
          </a:p>
        </p:txBody>
      </p:sp>
      <p:sp>
        <p:nvSpPr>
          <p:cNvPr id="3" name="Content Placeholder 2">
            <a:extLst>
              <a:ext uri="{FF2B5EF4-FFF2-40B4-BE49-F238E27FC236}">
                <a16:creationId xmlns:a16="http://schemas.microsoft.com/office/drawing/2014/main" id="{7C2E8C34-EDED-4264-91EB-0A3C7F048193}"/>
              </a:ext>
            </a:extLst>
          </p:cNvPr>
          <p:cNvSpPr>
            <a:spLocks noGrp="1"/>
          </p:cNvSpPr>
          <p:nvPr>
            <p:ph idx="1"/>
          </p:nvPr>
        </p:nvSpPr>
        <p:spPr>
          <a:xfrm>
            <a:off x="1066800" y="2263805"/>
            <a:ext cx="10058400" cy="3895695"/>
          </a:xfrm>
        </p:spPr>
        <p:txBody>
          <a:bodyPr>
            <a:normAutofit/>
          </a:bodyPr>
          <a:lstStyle/>
          <a:p>
            <a:pPr marL="514350" indent="-514350">
              <a:lnSpc>
                <a:spcPct val="110000"/>
              </a:lnSpc>
              <a:spcBef>
                <a:spcPts val="0"/>
              </a:spcBef>
              <a:spcAft>
                <a:spcPts val="0"/>
              </a:spcAft>
              <a:buFont typeface="+mj-lt"/>
              <a:buAutoNum type="arabicPeriod"/>
            </a:pPr>
            <a:r>
              <a:rPr lang="en-US" sz="2800" b="1" dirty="0"/>
              <a:t>Presentation on New Comprehensive PhD Assessment</a:t>
            </a:r>
          </a:p>
          <a:p>
            <a:pPr marL="514350" indent="-514350">
              <a:lnSpc>
                <a:spcPct val="110000"/>
              </a:lnSpc>
              <a:spcBef>
                <a:spcPts val="0"/>
              </a:spcBef>
              <a:spcAft>
                <a:spcPts val="0"/>
              </a:spcAft>
              <a:buFont typeface="+mj-lt"/>
              <a:buAutoNum type="arabicPeriod"/>
            </a:pPr>
            <a:endParaRPr lang="en-US" sz="2800" b="1" dirty="0"/>
          </a:p>
          <a:p>
            <a:pPr marL="514350" indent="-514350">
              <a:lnSpc>
                <a:spcPct val="110000"/>
              </a:lnSpc>
              <a:spcBef>
                <a:spcPts val="0"/>
              </a:spcBef>
              <a:spcAft>
                <a:spcPts val="0"/>
              </a:spcAft>
              <a:buFont typeface="+mj-lt"/>
              <a:buAutoNum type="arabicPeriod"/>
            </a:pPr>
            <a:r>
              <a:rPr lang="en-US" sz="2800" b="1" dirty="0"/>
              <a:t>Q&amp;A Period with Dr. Brian Corneil</a:t>
            </a:r>
          </a:p>
          <a:p>
            <a:pPr marL="514350" indent="-514350">
              <a:lnSpc>
                <a:spcPct val="110000"/>
              </a:lnSpc>
              <a:spcBef>
                <a:spcPts val="0"/>
              </a:spcBef>
              <a:spcAft>
                <a:spcPts val="0"/>
              </a:spcAft>
              <a:buFont typeface="+mj-lt"/>
              <a:buAutoNum type="arabicPeriod"/>
            </a:pPr>
            <a:endParaRPr lang="en-US" sz="2800" b="1" dirty="0"/>
          </a:p>
          <a:p>
            <a:pPr marL="514350" indent="-514350">
              <a:lnSpc>
                <a:spcPct val="110000"/>
              </a:lnSpc>
              <a:spcBef>
                <a:spcPts val="0"/>
              </a:spcBef>
              <a:spcAft>
                <a:spcPts val="0"/>
              </a:spcAft>
              <a:buFont typeface="+mj-lt"/>
              <a:buAutoNum type="arabicPeriod"/>
            </a:pPr>
            <a:r>
              <a:rPr lang="en-US" b="1" dirty="0"/>
              <a:t>Student Panel on New Comprehensive PhD Assessment</a:t>
            </a:r>
          </a:p>
        </p:txBody>
      </p:sp>
    </p:spTree>
    <p:extLst>
      <p:ext uri="{BB962C8B-B14F-4D97-AF65-F5344CB8AC3E}">
        <p14:creationId xmlns:p14="http://schemas.microsoft.com/office/powerpoint/2010/main" val="322070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0D9C-50B8-4517-8143-7643200021EA}"/>
              </a:ext>
            </a:extLst>
          </p:cNvPr>
          <p:cNvSpPr>
            <a:spLocks noGrp="1"/>
          </p:cNvSpPr>
          <p:nvPr>
            <p:ph type="title"/>
          </p:nvPr>
        </p:nvSpPr>
        <p:spPr>
          <a:xfrm>
            <a:off x="1066800" y="478238"/>
            <a:ext cx="10058400" cy="1021336"/>
          </a:xfrm>
        </p:spPr>
        <p:txBody>
          <a:bodyPr>
            <a:normAutofit/>
          </a:bodyPr>
          <a:lstStyle/>
          <a:p>
            <a:pPr algn="ctr"/>
            <a:r>
              <a:rPr lang="en-US" sz="4000" b="1" dirty="0">
                <a:solidFill>
                  <a:srgbClr val="502E84"/>
                </a:solidFill>
              </a:rPr>
              <a:t>Presentation Overview</a:t>
            </a:r>
            <a:endParaRPr lang="en-CA" sz="4400" b="1" dirty="0">
              <a:solidFill>
                <a:srgbClr val="502E84"/>
              </a:solidFill>
            </a:endParaRPr>
          </a:p>
        </p:txBody>
      </p:sp>
      <p:sp>
        <p:nvSpPr>
          <p:cNvPr id="3" name="Content Placeholder 2">
            <a:extLst>
              <a:ext uri="{FF2B5EF4-FFF2-40B4-BE49-F238E27FC236}">
                <a16:creationId xmlns:a16="http://schemas.microsoft.com/office/drawing/2014/main" id="{7C2E8C34-EDED-4264-91EB-0A3C7F048193}"/>
              </a:ext>
            </a:extLst>
          </p:cNvPr>
          <p:cNvSpPr>
            <a:spLocks noGrp="1"/>
          </p:cNvSpPr>
          <p:nvPr>
            <p:ph idx="1"/>
          </p:nvPr>
        </p:nvSpPr>
        <p:spPr>
          <a:xfrm>
            <a:off x="1066800" y="1835064"/>
            <a:ext cx="10058400" cy="3187871"/>
          </a:xfrm>
        </p:spPr>
        <p:txBody>
          <a:bodyPr>
            <a:noAutofit/>
          </a:bodyPr>
          <a:lstStyle/>
          <a:p>
            <a:pPr marL="514350" indent="-514350">
              <a:lnSpc>
                <a:spcPct val="120000"/>
              </a:lnSpc>
              <a:spcBef>
                <a:spcPts val="0"/>
              </a:spcBef>
              <a:buFont typeface="+mj-lt"/>
              <a:buAutoNum type="arabicPeriod"/>
            </a:pPr>
            <a:r>
              <a:rPr lang="en-US" b="1" dirty="0"/>
              <a:t>What is the New PhD Comprehensive Assessment?</a:t>
            </a:r>
          </a:p>
          <a:p>
            <a:pPr marL="514350" indent="-514350">
              <a:lnSpc>
                <a:spcPct val="120000"/>
              </a:lnSpc>
              <a:spcBef>
                <a:spcPts val="0"/>
              </a:spcBef>
              <a:buFont typeface="+mj-lt"/>
              <a:buAutoNum type="arabicPeriod"/>
            </a:pPr>
            <a:endParaRPr lang="en-US" b="1" dirty="0"/>
          </a:p>
          <a:p>
            <a:pPr marL="514350" indent="-514350">
              <a:lnSpc>
                <a:spcPct val="120000"/>
              </a:lnSpc>
              <a:spcBef>
                <a:spcPts val="0"/>
              </a:spcBef>
              <a:buFont typeface="+mj-lt"/>
              <a:buAutoNum type="arabicPeriod"/>
            </a:pPr>
            <a:r>
              <a:rPr lang="en-US" b="1" dirty="0"/>
              <a:t>The 3 Components of the Comprehensive Assessment</a:t>
            </a:r>
          </a:p>
          <a:p>
            <a:pPr marL="514350" indent="-514350">
              <a:lnSpc>
                <a:spcPct val="120000"/>
              </a:lnSpc>
              <a:spcBef>
                <a:spcPts val="0"/>
              </a:spcBef>
              <a:buFont typeface="+mj-lt"/>
              <a:buAutoNum type="arabicPeriod"/>
            </a:pPr>
            <a:endParaRPr lang="en-US" b="1" dirty="0"/>
          </a:p>
          <a:p>
            <a:pPr marL="514350" indent="-514350">
              <a:lnSpc>
                <a:spcPct val="120000"/>
              </a:lnSpc>
              <a:spcBef>
                <a:spcPts val="0"/>
              </a:spcBef>
              <a:buFont typeface="+mj-lt"/>
              <a:buAutoNum type="arabicPeriod"/>
            </a:pPr>
            <a:r>
              <a:rPr lang="en-US" b="1" dirty="0"/>
              <a:t>Commitment and Timeline of Comprehensive Assessment</a:t>
            </a:r>
          </a:p>
          <a:p>
            <a:pPr marL="514350" indent="-514350">
              <a:lnSpc>
                <a:spcPct val="120000"/>
              </a:lnSpc>
              <a:spcBef>
                <a:spcPts val="0"/>
              </a:spcBef>
              <a:buFont typeface="+mj-lt"/>
              <a:buAutoNum type="arabicPeriod"/>
            </a:pPr>
            <a:endParaRPr lang="en-US" b="1" dirty="0"/>
          </a:p>
          <a:p>
            <a:pPr marL="514350" indent="-514350">
              <a:lnSpc>
                <a:spcPct val="120000"/>
              </a:lnSpc>
              <a:spcBef>
                <a:spcPts val="0"/>
              </a:spcBef>
              <a:buFont typeface="+mj-lt"/>
              <a:buAutoNum type="arabicPeriod"/>
            </a:pPr>
            <a:r>
              <a:rPr lang="en-US" b="1" dirty="0"/>
              <a:t>Neuroscience 9601B: Grant Writing</a:t>
            </a:r>
          </a:p>
        </p:txBody>
      </p:sp>
    </p:spTree>
    <p:extLst>
      <p:ext uri="{BB962C8B-B14F-4D97-AF65-F5344CB8AC3E}">
        <p14:creationId xmlns:p14="http://schemas.microsoft.com/office/powerpoint/2010/main" val="137062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5022-7A1D-F507-A2EA-65DA6582D2EB}"/>
              </a:ext>
            </a:extLst>
          </p:cNvPr>
          <p:cNvSpPr>
            <a:spLocks noGrp="1"/>
          </p:cNvSpPr>
          <p:nvPr>
            <p:ph type="title"/>
          </p:nvPr>
        </p:nvSpPr>
        <p:spPr/>
        <p:txBody>
          <a:bodyPr/>
          <a:lstStyle/>
          <a:p>
            <a:r>
              <a:rPr lang="en-US" dirty="0"/>
              <a:t>What is the Comprehensive Exam?</a:t>
            </a:r>
            <a:endParaRPr lang="en-CA" dirty="0"/>
          </a:p>
        </p:txBody>
      </p:sp>
      <p:sp>
        <p:nvSpPr>
          <p:cNvPr id="3" name="Content Placeholder 2">
            <a:extLst>
              <a:ext uri="{FF2B5EF4-FFF2-40B4-BE49-F238E27FC236}">
                <a16:creationId xmlns:a16="http://schemas.microsoft.com/office/drawing/2014/main" id="{6D17DA71-032D-2ED8-02D8-3D107BC5A56A}"/>
              </a:ext>
            </a:extLst>
          </p:cNvPr>
          <p:cNvSpPr>
            <a:spLocks noGrp="1"/>
          </p:cNvSpPr>
          <p:nvPr>
            <p:ph idx="1"/>
          </p:nvPr>
        </p:nvSpPr>
        <p:spPr/>
        <p:txBody>
          <a:bodyPr>
            <a:normAutofit fontScale="92500" lnSpcReduction="10000"/>
          </a:bodyPr>
          <a:lstStyle/>
          <a:p>
            <a:pPr marL="0" indent="0">
              <a:buNone/>
            </a:pPr>
            <a:r>
              <a:rPr lang="en-US" dirty="0"/>
              <a:t>Course for Credit (% grade)</a:t>
            </a:r>
          </a:p>
          <a:p>
            <a:pPr marL="0" indent="0">
              <a:buNone/>
            </a:pPr>
            <a:r>
              <a:rPr lang="en-US" dirty="0"/>
              <a:t>Complete 1 of the 2 options:</a:t>
            </a:r>
          </a:p>
          <a:p>
            <a:pPr marL="514350" indent="-514350">
              <a:buFont typeface="+mj-lt"/>
              <a:buAutoNum type="arabicPeriod"/>
            </a:pPr>
            <a:r>
              <a:rPr lang="en-US" dirty="0"/>
              <a:t>Classic Mode:</a:t>
            </a:r>
          </a:p>
          <a:p>
            <a:pPr lvl="1"/>
            <a:r>
              <a:rPr lang="en-US" dirty="0"/>
              <a:t>Written Exam -&gt; Oral Exam</a:t>
            </a:r>
          </a:p>
          <a:p>
            <a:pPr marL="514350" indent="-514350">
              <a:buFont typeface="+mj-lt"/>
              <a:buAutoNum type="arabicPeriod"/>
            </a:pPr>
            <a:r>
              <a:rPr lang="en-US" dirty="0"/>
              <a:t>Grant Writing Exercise: </a:t>
            </a:r>
          </a:p>
          <a:p>
            <a:pPr lvl="1"/>
            <a:r>
              <a:rPr lang="en-CA" dirty="0"/>
              <a:t>Written Grant proposal on a topic related to (BUT IS NOT) your own research</a:t>
            </a:r>
            <a:endParaRPr lang="en-US" dirty="0"/>
          </a:p>
          <a:p>
            <a:pPr marL="0" indent="0">
              <a:buNone/>
            </a:pPr>
            <a:r>
              <a:rPr lang="en-US" dirty="0"/>
              <a:t>PhD students enrolled/transferred </a:t>
            </a:r>
            <a:r>
              <a:rPr lang="en-US" b="1" dirty="0">
                <a:highlight>
                  <a:srgbClr val="FFFF00"/>
                </a:highlight>
              </a:rPr>
              <a:t>prior to Sept 2022 </a:t>
            </a:r>
            <a:r>
              <a:rPr lang="en-US" dirty="0"/>
              <a:t>can </a:t>
            </a:r>
            <a:r>
              <a:rPr lang="en-US" b="1" dirty="0"/>
              <a:t>EITHER</a:t>
            </a:r>
            <a:r>
              <a:rPr lang="en-US" dirty="0"/>
              <a:t>: </a:t>
            </a:r>
          </a:p>
          <a:p>
            <a:pPr lvl="1"/>
            <a:r>
              <a:rPr lang="en-US" sz="2800" dirty="0"/>
              <a:t>Take the old comprehensive exam </a:t>
            </a:r>
          </a:p>
          <a:p>
            <a:pPr marL="457200" lvl="1" indent="0">
              <a:buNone/>
            </a:pPr>
            <a:r>
              <a:rPr lang="en-US" sz="2800" dirty="0"/>
              <a:t>   </a:t>
            </a:r>
            <a:r>
              <a:rPr lang="en-US" sz="2800" b="1" dirty="0"/>
              <a:t>OR </a:t>
            </a:r>
          </a:p>
          <a:p>
            <a:pPr lvl="1"/>
            <a:r>
              <a:rPr lang="en-US" sz="2800" dirty="0"/>
              <a:t>Take the new comprehensive assessment and grant writing course</a:t>
            </a:r>
            <a:endParaRPr lang="en-CA" sz="2800" dirty="0"/>
          </a:p>
        </p:txBody>
      </p:sp>
      <p:cxnSp>
        <p:nvCxnSpPr>
          <p:cNvPr id="4" name="Straight Connector 3">
            <a:extLst>
              <a:ext uri="{FF2B5EF4-FFF2-40B4-BE49-F238E27FC236}">
                <a16:creationId xmlns:a16="http://schemas.microsoft.com/office/drawing/2014/main" id="{176739F6-78F1-3645-E2A5-2F74D8151E3A}"/>
              </a:ext>
            </a:extLst>
          </p:cNvPr>
          <p:cNvCxnSpPr>
            <a:cxnSpLocks/>
          </p:cNvCxnSpPr>
          <p:nvPr/>
        </p:nvCxnSpPr>
        <p:spPr>
          <a:xfrm>
            <a:off x="6588088" y="1255922"/>
            <a:ext cx="1255923" cy="0"/>
          </a:xfrm>
          <a:prstGeom prst="line">
            <a:avLst/>
          </a:prstGeom>
          <a:ln w="57150">
            <a:solidFill>
              <a:srgbClr val="502E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40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5022-7A1D-F507-A2EA-65DA6582D2EB}"/>
              </a:ext>
            </a:extLst>
          </p:cNvPr>
          <p:cNvSpPr>
            <a:spLocks noGrp="1"/>
          </p:cNvSpPr>
          <p:nvPr>
            <p:ph type="title"/>
          </p:nvPr>
        </p:nvSpPr>
        <p:spPr/>
        <p:txBody>
          <a:bodyPr/>
          <a:lstStyle/>
          <a:p>
            <a:r>
              <a:rPr lang="en-US" dirty="0"/>
              <a:t>Why create the Comprehensive Assessment?</a:t>
            </a:r>
            <a:endParaRPr lang="en-CA" dirty="0"/>
          </a:p>
        </p:txBody>
      </p:sp>
      <p:sp>
        <p:nvSpPr>
          <p:cNvPr id="3" name="Content Placeholder 2">
            <a:extLst>
              <a:ext uri="{FF2B5EF4-FFF2-40B4-BE49-F238E27FC236}">
                <a16:creationId xmlns:a16="http://schemas.microsoft.com/office/drawing/2014/main" id="{6D17DA71-032D-2ED8-02D8-3D107BC5A56A}"/>
              </a:ext>
            </a:extLst>
          </p:cNvPr>
          <p:cNvSpPr>
            <a:spLocks noGrp="1"/>
          </p:cNvSpPr>
          <p:nvPr>
            <p:ph idx="1"/>
          </p:nvPr>
        </p:nvSpPr>
        <p:spPr/>
        <p:txBody>
          <a:bodyPr/>
          <a:lstStyle/>
          <a:p>
            <a:r>
              <a:rPr lang="en-US" dirty="0"/>
              <a:t>General confusion about Comprehensive Exam process</a:t>
            </a:r>
          </a:p>
          <a:p>
            <a:pPr lvl="1"/>
            <a:r>
              <a:rPr lang="en-US" dirty="0"/>
              <a:t>Expectations</a:t>
            </a:r>
          </a:p>
          <a:p>
            <a:pPr lvl="1"/>
            <a:r>
              <a:rPr lang="en-US" dirty="0"/>
              <a:t>Mentorship</a:t>
            </a:r>
          </a:p>
          <a:p>
            <a:pPr lvl="1"/>
            <a:r>
              <a:rPr lang="en-US" dirty="0"/>
              <a:t>Purpose</a:t>
            </a:r>
          </a:p>
          <a:p>
            <a:r>
              <a:rPr lang="en-US" dirty="0"/>
              <a:t>Large variance in completion time for Classic mode</a:t>
            </a:r>
          </a:p>
          <a:p>
            <a:r>
              <a:rPr lang="en-US" dirty="0"/>
              <a:t>Concerns about grant writing exercise </a:t>
            </a:r>
          </a:p>
          <a:p>
            <a:pPr lvl="1"/>
            <a:r>
              <a:rPr lang="en-US" dirty="0"/>
              <a:t>Lacked meaningful feedback from supervisor(s), advisory committee</a:t>
            </a:r>
          </a:p>
          <a:p>
            <a:pPr lvl="1"/>
            <a:r>
              <a:rPr lang="en-US" dirty="0"/>
              <a:t>Subjectivity (e.g., Topic selection: how far outside your PhD is far enough?)</a:t>
            </a:r>
          </a:p>
        </p:txBody>
      </p:sp>
      <p:cxnSp>
        <p:nvCxnSpPr>
          <p:cNvPr id="4" name="Straight Connector 3">
            <a:extLst>
              <a:ext uri="{FF2B5EF4-FFF2-40B4-BE49-F238E27FC236}">
                <a16:creationId xmlns:a16="http://schemas.microsoft.com/office/drawing/2014/main" id="{2F4D4477-CC27-2F03-300A-415A74F65F8B}"/>
              </a:ext>
            </a:extLst>
          </p:cNvPr>
          <p:cNvCxnSpPr>
            <a:cxnSpLocks/>
          </p:cNvCxnSpPr>
          <p:nvPr/>
        </p:nvCxnSpPr>
        <p:spPr>
          <a:xfrm>
            <a:off x="7337234" y="1255922"/>
            <a:ext cx="2566930" cy="0"/>
          </a:xfrm>
          <a:prstGeom prst="line">
            <a:avLst/>
          </a:prstGeom>
          <a:ln w="57150">
            <a:solidFill>
              <a:srgbClr val="502E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3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E77E-3159-AA3C-C4FF-99494C32177A}"/>
              </a:ext>
            </a:extLst>
          </p:cNvPr>
          <p:cNvSpPr>
            <a:spLocks noGrp="1"/>
          </p:cNvSpPr>
          <p:nvPr>
            <p:ph type="title"/>
          </p:nvPr>
        </p:nvSpPr>
        <p:spPr/>
        <p:txBody>
          <a:bodyPr/>
          <a:lstStyle/>
          <a:p>
            <a:r>
              <a:rPr lang="en-US" dirty="0"/>
              <a:t>What is the New PhD Comprehensive Assessment?</a:t>
            </a:r>
            <a:endParaRPr lang="en-CA" dirty="0"/>
          </a:p>
        </p:txBody>
      </p:sp>
      <p:sp>
        <p:nvSpPr>
          <p:cNvPr id="3" name="Content Placeholder 2">
            <a:extLst>
              <a:ext uri="{FF2B5EF4-FFF2-40B4-BE49-F238E27FC236}">
                <a16:creationId xmlns:a16="http://schemas.microsoft.com/office/drawing/2014/main" id="{5A732AE7-306B-8D7D-29E1-69BD7A2E559D}"/>
              </a:ext>
            </a:extLst>
          </p:cNvPr>
          <p:cNvSpPr>
            <a:spLocks noGrp="1"/>
          </p:cNvSpPr>
          <p:nvPr>
            <p:ph idx="1"/>
          </p:nvPr>
        </p:nvSpPr>
        <p:spPr/>
        <p:txBody>
          <a:bodyPr>
            <a:normAutofit/>
          </a:bodyPr>
          <a:lstStyle/>
          <a:p>
            <a:pPr marL="0" indent="0">
              <a:buNone/>
            </a:pPr>
            <a:r>
              <a:rPr lang="en-US" dirty="0"/>
              <a:t>A </a:t>
            </a:r>
            <a:r>
              <a:rPr lang="en-US" b="1" dirty="0"/>
              <a:t>milestone </a:t>
            </a:r>
            <a:r>
              <a:rPr lang="en-US" dirty="0"/>
              <a:t>(completed/not completed) consisting of 3 exercises to complete before graduation/granting of your PhD</a:t>
            </a:r>
          </a:p>
          <a:p>
            <a:pPr lvl="1"/>
            <a:r>
              <a:rPr lang="en-US" dirty="0"/>
              <a:t>NOT a course (% grade)</a:t>
            </a:r>
            <a:endParaRPr lang="en-US" b="1" dirty="0"/>
          </a:p>
          <a:p>
            <a:r>
              <a:rPr lang="en-US" dirty="0"/>
              <a:t>Mandatory for Students enrolling/transferring into a PhD </a:t>
            </a:r>
            <a:r>
              <a:rPr lang="en-US" b="1" dirty="0">
                <a:highlight>
                  <a:srgbClr val="FFFF00"/>
                </a:highlight>
              </a:rPr>
              <a:t>Sept 2022 or later</a:t>
            </a:r>
          </a:p>
          <a:p>
            <a:r>
              <a:rPr lang="en-US" dirty="0"/>
              <a:t>PhD students enrolled/transferred </a:t>
            </a:r>
            <a:r>
              <a:rPr lang="en-US" b="1" dirty="0">
                <a:highlight>
                  <a:srgbClr val="FFFF00"/>
                </a:highlight>
              </a:rPr>
              <a:t>prior to Sept 2022 </a:t>
            </a:r>
            <a:r>
              <a:rPr lang="en-US" dirty="0"/>
              <a:t>can </a:t>
            </a:r>
            <a:r>
              <a:rPr lang="en-US" b="1" dirty="0"/>
              <a:t>EITHER</a:t>
            </a:r>
            <a:r>
              <a:rPr lang="en-US" dirty="0"/>
              <a:t>: </a:t>
            </a:r>
          </a:p>
          <a:p>
            <a:pPr lvl="1"/>
            <a:r>
              <a:rPr lang="en-US" sz="2800" dirty="0"/>
              <a:t>Take the old comprehensive exam </a:t>
            </a:r>
          </a:p>
          <a:p>
            <a:pPr marL="457200" lvl="1" indent="0">
              <a:buNone/>
            </a:pPr>
            <a:r>
              <a:rPr lang="en-US" sz="2800" dirty="0"/>
              <a:t>   </a:t>
            </a:r>
            <a:r>
              <a:rPr lang="en-US" sz="2800" b="1" dirty="0"/>
              <a:t>OR </a:t>
            </a:r>
          </a:p>
          <a:p>
            <a:pPr lvl="1"/>
            <a:r>
              <a:rPr lang="en-US" sz="2800" dirty="0"/>
              <a:t>Take the new comprehensive assessment and grant writing course</a:t>
            </a:r>
            <a:endParaRPr lang="en-CA" sz="2800" dirty="0"/>
          </a:p>
          <a:p>
            <a:endParaRPr lang="en-US" b="1" dirty="0">
              <a:highlight>
                <a:srgbClr val="FFFF00"/>
              </a:highlight>
            </a:endParaRPr>
          </a:p>
        </p:txBody>
      </p:sp>
      <p:cxnSp>
        <p:nvCxnSpPr>
          <p:cNvPr id="5" name="Straight Connector 4">
            <a:extLst>
              <a:ext uri="{FF2B5EF4-FFF2-40B4-BE49-F238E27FC236}">
                <a16:creationId xmlns:a16="http://schemas.microsoft.com/office/drawing/2014/main" id="{426EBA70-FD8F-F825-A7DB-6A9B0DE378D9}"/>
              </a:ext>
            </a:extLst>
          </p:cNvPr>
          <p:cNvCxnSpPr/>
          <p:nvPr/>
        </p:nvCxnSpPr>
        <p:spPr>
          <a:xfrm>
            <a:off x="8505022" y="1255922"/>
            <a:ext cx="2511845" cy="0"/>
          </a:xfrm>
          <a:prstGeom prst="line">
            <a:avLst/>
          </a:prstGeom>
          <a:ln w="57150">
            <a:solidFill>
              <a:srgbClr val="502E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81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56A-BF92-5B49-28AE-D34937CDD8E4}"/>
              </a:ext>
            </a:extLst>
          </p:cNvPr>
          <p:cNvSpPr>
            <a:spLocks noGrp="1"/>
          </p:cNvSpPr>
          <p:nvPr>
            <p:ph type="title"/>
          </p:nvPr>
        </p:nvSpPr>
        <p:spPr/>
        <p:txBody>
          <a:bodyPr/>
          <a:lstStyle/>
          <a:p>
            <a:r>
              <a:rPr lang="en-US" dirty="0"/>
              <a:t>Comprehensive Assessment Components/Exercises</a:t>
            </a:r>
            <a:endParaRPr lang="en-CA" dirty="0"/>
          </a:p>
        </p:txBody>
      </p:sp>
      <p:sp>
        <p:nvSpPr>
          <p:cNvPr id="3" name="Content Placeholder 2">
            <a:extLst>
              <a:ext uri="{FF2B5EF4-FFF2-40B4-BE49-F238E27FC236}">
                <a16:creationId xmlns:a16="http://schemas.microsoft.com/office/drawing/2014/main" id="{FFF84484-40CD-3004-ECDE-9569FB1E7687}"/>
              </a:ext>
            </a:extLst>
          </p:cNvPr>
          <p:cNvSpPr>
            <a:spLocks noGrp="1"/>
          </p:cNvSpPr>
          <p:nvPr>
            <p:ph idx="1"/>
          </p:nvPr>
        </p:nvSpPr>
        <p:spPr/>
        <p:txBody>
          <a:bodyPr/>
          <a:lstStyle/>
          <a:p>
            <a:pPr marL="514350" indent="-514350">
              <a:buFont typeface="+mj-lt"/>
              <a:buAutoNum type="arabicPeriod"/>
            </a:pPr>
            <a:r>
              <a:rPr lang="en-US" b="1" i="0" dirty="0">
                <a:effectLst/>
                <a:cs typeface="Rubik" pitchFamily="2" charset="-79"/>
              </a:rPr>
              <a:t>Domain Specific Essay or Review</a:t>
            </a:r>
          </a:p>
          <a:p>
            <a:pPr marL="514350" indent="-514350">
              <a:buFont typeface="+mj-lt"/>
              <a:buAutoNum type="arabicPeriod"/>
            </a:pPr>
            <a:endParaRPr lang="en-US" b="1" i="0" dirty="0">
              <a:effectLst/>
              <a:cs typeface="Rubik" pitchFamily="2" charset="-79"/>
            </a:endParaRPr>
          </a:p>
          <a:p>
            <a:pPr marL="514350" indent="-514350">
              <a:buFont typeface="+mj-lt"/>
              <a:buAutoNum type="arabicPeriod"/>
            </a:pPr>
            <a:r>
              <a:rPr lang="en-CA" b="1" i="0" dirty="0">
                <a:effectLst/>
                <a:cs typeface="Rubik" pitchFamily="2" charset="-79"/>
              </a:rPr>
              <a:t>Public Communication Essay</a:t>
            </a:r>
          </a:p>
          <a:p>
            <a:pPr marL="514350" indent="-514350">
              <a:buFont typeface="+mj-lt"/>
              <a:buAutoNum type="arabicPeriod"/>
            </a:pPr>
            <a:endParaRPr lang="en-CA" b="1" i="0" dirty="0">
              <a:effectLst/>
              <a:cs typeface="Rubik" pitchFamily="2" charset="-79"/>
            </a:endParaRPr>
          </a:p>
          <a:p>
            <a:pPr marL="514350" indent="-514350">
              <a:buFont typeface="+mj-lt"/>
              <a:buAutoNum type="arabicPeriod"/>
            </a:pPr>
            <a:r>
              <a:rPr lang="en-CA" b="1" i="0" dirty="0">
                <a:effectLst/>
                <a:cs typeface="Rubik" pitchFamily="2" charset="-79"/>
              </a:rPr>
              <a:t>Chalk Talk</a:t>
            </a:r>
          </a:p>
        </p:txBody>
      </p:sp>
    </p:spTree>
    <p:extLst>
      <p:ext uri="{BB962C8B-B14F-4D97-AF65-F5344CB8AC3E}">
        <p14:creationId xmlns:p14="http://schemas.microsoft.com/office/powerpoint/2010/main" val="356579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56A-BF92-5B49-28AE-D34937CDD8E4}"/>
              </a:ext>
            </a:extLst>
          </p:cNvPr>
          <p:cNvSpPr>
            <a:spLocks noGrp="1"/>
          </p:cNvSpPr>
          <p:nvPr>
            <p:ph type="title"/>
          </p:nvPr>
        </p:nvSpPr>
        <p:spPr/>
        <p:txBody>
          <a:bodyPr/>
          <a:lstStyle/>
          <a:p>
            <a:r>
              <a:rPr lang="en-US" dirty="0"/>
              <a:t>1. </a:t>
            </a:r>
            <a:r>
              <a:rPr lang="en-US" b="1" i="0" dirty="0">
                <a:effectLst/>
                <a:cs typeface="Rubik" pitchFamily="2" charset="-79"/>
              </a:rPr>
              <a:t>Domain Specific Essay/Review</a:t>
            </a:r>
            <a:endParaRPr lang="en-CA" dirty="0"/>
          </a:p>
        </p:txBody>
      </p:sp>
      <p:sp>
        <p:nvSpPr>
          <p:cNvPr id="3" name="Content Placeholder 2">
            <a:extLst>
              <a:ext uri="{FF2B5EF4-FFF2-40B4-BE49-F238E27FC236}">
                <a16:creationId xmlns:a16="http://schemas.microsoft.com/office/drawing/2014/main" id="{FFF84484-40CD-3004-ECDE-9569FB1E7687}"/>
              </a:ext>
            </a:extLst>
          </p:cNvPr>
          <p:cNvSpPr>
            <a:spLocks noGrp="1"/>
          </p:cNvSpPr>
          <p:nvPr>
            <p:ph idx="1"/>
          </p:nvPr>
        </p:nvSpPr>
        <p:spPr/>
        <p:txBody>
          <a:bodyPr>
            <a:normAutofit/>
          </a:bodyPr>
          <a:lstStyle/>
          <a:p>
            <a:pPr marL="0" indent="0">
              <a:buNone/>
            </a:pPr>
            <a:r>
              <a:rPr lang="en-US" b="0" i="0" dirty="0">
                <a:solidFill>
                  <a:srgbClr val="444444"/>
                </a:solidFill>
                <a:effectLst/>
              </a:rPr>
              <a:t>Scholarly, referenced manuscript within your current area of </a:t>
            </a:r>
            <a:r>
              <a:rPr lang="en-US" dirty="0">
                <a:solidFill>
                  <a:srgbClr val="444444"/>
                </a:solidFill>
              </a:rPr>
              <a:t>research</a:t>
            </a:r>
          </a:p>
          <a:p>
            <a:r>
              <a:rPr lang="en-US" dirty="0">
                <a:solidFill>
                  <a:srgbClr val="444444"/>
                </a:solidFill>
              </a:rPr>
              <a:t>Example Formats:</a:t>
            </a:r>
          </a:p>
          <a:p>
            <a:pPr lvl="1"/>
            <a:r>
              <a:rPr lang="en-US" dirty="0">
                <a:solidFill>
                  <a:srgbClr val="444444"/>
                </a:solidFill>
              </a:rPr>
              <a:t>Current trends in your field of study</a:t>
            </a:r>
          </a:p>
          <a:p>
            <a:pPr lvl="1"/>
            <a:r>
              <a:rPr lang="en-US" dirty="0">
                <a:solidFill>
                  <a:srgbClr val="444444"/>
                </a:solidFill>
              </a:rPr>
              <a:t>Historical perspectives on your field of study (e.g., a long-standing controversy, development of a key methodology)</a:t>
            </a:r>
          </a:p>
          <a:p>
            <a:pPr lvl="1"/>
            <a:r>
              <a:rPr lang="en-US" i="1" dirty="0">
                <a:solidFill>
                  <a:srgbClr val="444444"/>
                </a:solidFill>
                <a:hlinkClick r:id="rId3"/>
              </a:rPr>
              <a:t>Trends in Neuroscience</a:t>
            </a:r>
            <a:r>
              <a:rPr lang="en-US" dirty="0">
                <a:solidFill>
                  <a:srgbClr val="444444"/>
                </a:solidFill>
                <a:hlinkClick r:id="rId3"/>
              </a:rPr>
              <a:t> style review</a:t>
            </a:r>
            <a:endParaRPr lang="en-CA" dirty="0">
              <a:solidFill>
                <a:srgbClr val="444444"/>
              </a:solidFill>
            </a:endParaRPr>
          </a:p>
          <a:p>
            <a:pPr lvl="1"/>
            <a:r>
              <a:rPr lang="en-CA" dirty="0">
                <a:solidFill>
                  <a:srgbClr val="444444"/>
                </a:solidFill>
                <a:hlinkClick r:id="rId4"/>
              </a:rPr>
              <a:t>Systematic or scoping review</a:t>
            </a:r>
            <a:endParaRPr lang="en-US" b="0" i="0" dirty="0">
              <a:solidFill>
                <a:srgbClr val="444444"/>
              </a:solidFill>
              <a:effectLst/>
            </a:endParaRPr>
          </a:p>
          <a:p>
            <a:r>
              <a:rPr lang="en-US" dirty="0">
                <a:solidFill>
                  <a:srgbClr val="444444"/>
                </a:solidFill>
              </a:rPr>
              <a:t>Good manuscripts could get published/added to CV</a:t>
            </a:r>
            <a:endParaRPr lang="en-US" b="0" i="0" dirty="0">
              <a:solidFill>
                <a:srgbClr val="444444"/>
              </a:solidFill>
              <a:effectLst/>
            </a:endParaRPr>
          </a:p>
        </p:txBody>
      </p:sp>
    </p:spTree>
    <p:extLst>
      <p:ext uri="{BB962C8B-B14F-4D97-AF65-F5344CB8AC3E}">
        <p14:creationId xmlns:p14="http://schemas.microsoft.com/office/powerpoint/2010/main" val="12217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56A-BF92-5B49-28AE-D34937CDD8E4}"/>
              </a:ext>
            </a:extLst>
          </p:cNvPr>
          <p:cNvSpPr>
            <a:spLocks noGrp="1"/>
          </p:cNvSpPr>
          <p:nvPr>
            <p:ph type="title"/>
          </p:nvPr>
        </p:nvSpPr>
        <p:spPr/>
        <p:txBody>
          <a:bodyPr/>
          <a:lstStyle/>
          <a:p>
            <a:r>
              <a:rPr lang="en-US" dirty="0"/>
              <a:t>2. </a:t>
            </a:r>
            <a:r>
              <a:rPr lang="en-US" b="1" i="0" dirty="0">
                <a:effectLst/>
                <a:cs typeface="Rubik" pitchFamily="2" charset="-79"/>
              </a:rPr>
              <a:t>Public Communication Essay</a:t>
            </a:r>
            <a:endParaRPr lang="en-CA" dirty="0"/>
          </a:p>
        </p:txBody>
      </p:sp>
      <p:sp>
        <p:nvSpPr>
          <p:cNvPr id="3" name="Content Placeholder 2">
            <a:extLst>
              <a:ext uri="{FF2B5EF4-FFF2-40B4-BE49-F238E27FC236}">
                <a16:creationId xmlns:a16="http://schemas.microsoft.com/office/drawing/2014/main" id="{FFF84484-40CD-3004-ECDE-9569FB1E7687}"/>
              </a:ext>
            </a:extLst>
          </p:cNvPr>
          <p:cNvSpPr>
            <a:spLocks noGrp="1"/>
          </p:cNvSpPr>
          <p:nvPr>
            <p:ph idx="1"/>
          </p:nvPr>
        </p:nvSpPr>
        <p:spPr/>
        <p:txBody>
          <a:bodyPr/>
          <a:lstStyle/>
          <a:p>
            <a:pPr marL="0" indent="0">
              <a:buNone/>
            </a:pPr>
            <a:r>
              <a:rPr lang="en-US" dirty="0">
                <a:solidFill>
                  <a:srgbClr val="444444"/>
                </a:solidFill>
              </a:rPr>
              <a:t>Written article for public communication within an area of interest</a:t>
            </a:r>
          </a:p>
          <a:p>
            <a:r>
              <a:rPr lang="en-US" dirty="0">
                <a:solidFill>
                  <a:srgbClr val="444444"/>
                </a:solidFill>
              </a:rPr>
              <a:t>Example Formats:</a:t>
            </a:r>
          </a:p>
          <a:p>
            <a:pPr lvl="1"/>
            <a:r>
              <a:rPr lang="en-US" b="0" i="0" dirty="0">
                <a:solidFill>
                  <a:srgbClr val="444444"/>
                </a:solidFill>
                <a:effectLst/>
                <a:hlinkClick r:id="rId3"/>
              </a:rPr>
              <a:t>Dorsal Column article</a:t>
            </a:r>
            <a:r>
              <a:rPr lang="en-US" b="0" i="0" dirty="0">
                <a:solidFill>
                  <a:srgbClr val="444444"/>
                </a:solidFill>
                <a:effectLst/>
              </a:rPr>
              <a:t> summarizing a recently published article (often within 5 years of publication)</a:t>
            </a:r>
          </a:p>
          <a:p>
            <a:pPr lvl="1"/>
            <a:r>
              <a:rPr lang="en-US" dirty="0">
                <a:solidFill>
                  <a:srgbClr val="444444"/>
                </a:solidFill>
                <a:hlinkClick r:id="rId4"/>
              </a:rPr>
              <a:t>J</a:t>
            </a:r>
            <a:r>
              <a:rPr lang="en-US" b="0" i="0" dirty="0">
                <a:solidFill>
                  <a:srgbClr val="444444"/>
                </a:solidFill>
                <a:effectLst/>
                <a:hlinkClick r:id="rId4"/>
              </a:rPr>
              <a:t>ournal Club article for the </a:t>
            </a:r>
            <a:r>
              <a:rPr lang="en-US" b="0" i="1" dirty="0">
                <a:solidFill>
                  <a:srgbClr val="444444"/>
                </a:solidFill>
                <a:effectLst/>
                <a:hlinkClick r:id="rId4"/>
              </a:rPr>
              <a:t>Journal of Neuroscience</a:t>
            </a:r>
            <a:r>
              <a:rPr lang="en-US" b="0" i="1" dirty="0">
                <a:solidFill>
                  <a:srgbClr val="444444"/>
                </a:solidFill>
                <a:effectLst/>
              </a:rPr>
              <a:t> </a:t>
            </a:r>
            <a:r>
              <a:rPr lang="en-US" b="0" i="0" dirty="0">
                <a:solidFill>
                  <a:srgbClr val="444444"/>
                </a:solidFill>
                <a:effectLst/>
              </a:rPr>
              <a:t>related to a recently published article (within 2 months of publication)</a:t>
            </a:r>
            <a:endParaRPr lang="en-US" dirty="0">
              <a:solidFill>
                <a:srgbClr val="444444"/>
              </a:solidFill>
            </a:endParaRPr>
          </a:p>
          <a:p>
            <a:r>
              <a:rPr lang="en-US" dirty="0">
                <a:solidFill>
                  <a:srgbClr val="444444"/>
                </a:solidFill>
              </a:rPr>
              <a:t>Good manuscripts could get published/added to CV</a:t>
            </a:r>
            <a:endParaRPr lang="en-US" b="0" i="0" dirty="0">
              <a:solidFill>
                <a:srgbClr val="444444"/>
              </a:solidFill>
              <a:effectLst/>
            </a:endParaRPr>
          </a:p>
          <a:p>
            <a:endParaRPr lang="en-CA" b="1" i="0" dirty="0">
              <a:effectLst/>
              <a:cs typeface="Rubik" pitchFamily="2" charset="-79"/>
            </a:endParaRPr>
          </a:p>
        </p:txBody>
      </p:sp>
    </p:spTree>
    <p:extLst>
      <p:ext uri="{BB962C8B-B14F-4D97-AF65-F5344CB8AC3E}">
        <p14:creationId xmlns:p14="http://schemas.microsoft.com/office/powerpoint/2010/main" val="346911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NGS Info Session PPT Template.potx" id="{14A01A2A-23D1-4E39-B152-1870634A5A68}" vid="{4C07088A-D631-4434-BF79-C5CE4510B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2191</TotalTime>
  <Words>1155</Words>
  <Application>Microsoft Office PowerPoint</Application>
  <PresentationFormat>Widescreen</PresentationFormat>
  <Paragraphs>166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Abadi Extra Light</vt:lpstr>
      <vt:lpstr>Calibri Light</vt:lpstr>
      <vt:lpstr>Office Theme</vt:lpstr>
      <vt:lpstr>PowerPoint Presentation</vt:lpstr>
      <vt:lpstr>Agenda</vt:lpstr>
      <vt:lpstr>Presentation Overview</vt:lpstr>
      <vt:lpstr>What is the Comprehensive Exam?</vt:lpstr>
      <vt:lpstr>Why create the Comprehensive Assessment?</vt:lpstr>
      <vt:lpstr>What is the New PhD Comprehensive Assessment?</vt:lpstr>
      <vt:lpstr>Comprehensive Assessment Components/Exercises</vt:lpstr>
      <vt:lpstr>1. Domain Specific Essay/Review</vt:lpstr>
      <vt:lpstr>2. Public Communication Essay</vt:lpstr>
      <vt:lpstr>3. Chalk Talk</vt:lpstr>
      <vt:lpstr>Goals of New PhD Comprehensive Assessment</vt:lpstr>
      <vt:lpstr>Supervisor(s) and Advisory Committee Roles</vt:lpstr>
      <vt:lpstr>Supervisor(s) and Advisory Committee Roles</vt:lpstr>
      <vt:lpstr>Timing and Commitment</vt:lpstr>
      <vt:lpstr>Timeline</vt:lpstr>
      <vt:lpstr>Timeline</vt:lpstr>
      <vt:lpstr>Neuroscience 9601B: Grant Writing</vt:lpstr>
      <vt:lpstr>Helpful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820</dc:creator>
  <cp:lastModifiedBy>Alice Zheng</cp:lastModifiedBy>
  <cp:revision>868</cp:revision>
  <dcterms:created xsi:type="dcterms:W3CDTF">2023-01-15T01:35:38Z</dcterms:created>
  <dcterms:modified xsi:type="dcterms:W3CDTF">2023-03-03T01:32:05Z</dcterms:modified>
</cp:coreProperties>
</file>