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1"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9" d="100"/>
          <a:sy n="139" d="100"/>
        </p:scale>
        <p:origin x="-14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CD5A2B2-8738-D247-85BE-D6C852971432}" type="datetimeFigureOut">
              <a:rPr lang="en-US" smtClean="0"/>
              <a:t>21-07-21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111897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CD5A2B2-8738-D247-85BE-D6C852971432}" type="datetimeFigureOut">
              <a:rPr lang="en-US" smtClean="0"/>
              <a:t>21-07-21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293011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CD5A2B2-8738-D247-85BE-D6C852971432}" type="datetimeFigureOut">
              <a:rPr lang="en-US" smtClean="0"/>
              <a:t>21-07-21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214968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CD5A2B2-8738-D247-85BE-D6C852971432}" type="datetimeFigureOut">
              <a:rPr lang="en-US" smtClean="0"/>
              <a:t>21-07-21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373471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CD5A2B2-8738-D247-85BE-D6C852971432}" type="datetimeFigureOut">
              <a:rPr lang="en-US" smtClean="0"/>
              <a:t>21-07-21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387299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ECD5A2B2-8738-D247-85BE-D6C852971432}" type="datetimeFigureOut">
              <a:rPr lang="en-US" smtClean="0"/>
              <a:t>21-07-21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419974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ECD5A2B2-8738-D247-85BE-D6C852971432}" type="datetimeFigureOut">
              <a:rPr lang="en-US" smtClean="0"/>
              <a:t>21-07-21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18941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CD5A2B2-8738-D247-85BE-D6C852971432}" type="datetimeFigureOut">
              <a:rPr lang="en-US" smtClean="0"/>
              <a:t>21-07-21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142436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5A2B2-8738-D247-85BE-D6C852971432}" type="datetimeFigureOut">
              <a:rPr lang="en-US" smtClean="0"/>
              <a:t>21-07-21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373052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CD5A2B2-8738-D247-85BE-D6C852971432}" type="datetimeFigureOut">
              <a:rPr lang="en-US" smtClean="0"/>
              <a:t>21-07-21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426310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CD5A2B2-8738-D247-85BE-D6C852971432}" type="datetimeFigureOut">
              <a:rPr lang="en-US" smtClean="0"/>
              <a:t>21-07-21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E73FE-E076-4145-9001-57D9D0264842}" type="slidenum">
              <a:rPr lang="en-US" smtClean="0"/>
              <a:t>‹#›</a:t>
            </a:fld>
            <a:endParaRPr lang="en-US"/>
          </a:p>
        </p:txBody>
      </p:sp>
    </p:spTree>
    <p:extLst>
      <p:ext uri="{BB962C8B-B14F-4D97-AF65-F5344CB8AC3E}">
        <p14:creationId xmlns:p14="http://schemas.microsoft.com/office/powerpoint/2010/main" val="13100510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5A2B2-8738-D247-85BE-D6C852971432}" type="datetimeFigureOut">
              <a:rPr lang="en-US" smtClean="0"/>
              <a:t>21-07-21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E73FE-E076-4145-9001-57D9D0264842}" type="slidenum">
              <a:rPr lang="en-US" smtClean="0"/>
              <a:t>‹#›</a:t>
            </a:fld>
            <a:endParaRPr lang="en-US"/>
          </a:p>
        </p:txBody>
      </p:sp>
    </p:spTree>
    <p:extLst>
      <p:ext uri="{BB962C8B-B14F-4D97-AF65-F5344CB8AC3E}">
        <p14:creationId xmlns:p14="http://schemas.microsoft.com/office/powerpoint/2010/main" val="3405838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changes to comprehensive assessment</a:t>
            </a:r>
            <a:endParaRPr lang="en-US" dirty="0"/>
          </a:p>
        </p:txBody>
      </p:sp>
    </p:spTree>
    <p:extLst>
      <p:ext uri="{BB962C8B-B14F-4D97-AF65-F5344CB8AC3E}">
        <p14:creationId xmlns:p14="http://schemas.microsoft.com/office/powerpoint/2010/main" val="141898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Rationale</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General dissatisfaction with comps process in general. Confusion about expectations, inconsistencies in mentorship, questioning core purpose behind the exercise</a:t>
            </a:r>
          </a:p>
          <a:p>
            <a:pPr marL="0" indent="0">
              <a:buNone/>
            </a:pPr>
            <a:r>
              <a:rPr lang="en-US" dirty="0" smtClean="0"/>
              <a:t>Classic mode is very unconstrained; big variance in time-to-completion</a:t>
            </a:r>
          </a:p>
          <a:p>
            <a:pPr marL="0" indent="0">
              <a:buNone/>
            </a:pPr>
            <a:r>
              <a:rPr lang="en-US" dirty="0" smtClean="0"/>
              <a:t>Concern about grant writing exercise is that it lacked meaningful feedback, and a fair bit of subjectivity (e.g., how far outside your PhD is </a:t>
            </a:r>
            <a:r>
              <a:rPr lang="en-US" smtClean="0"/>
              <a:t>far enough?)</a:t>
            </a:r>
            <a:endParaRPr lang="en-US" dirty="0" smtClean="0"/>
          </a:p>
          <a:p>
            <a:pPr marL="0" indent="0">
              <a:buNone/>
            </a:pPr>
            <a:r>
              <a:rPr lang="en-US" dirty="0" smtClean="0"/>
              <a:t>SGPS requests that comprehensive exams become a </a:t>
            </a:r>
            <a:r>
              <a:rPr lang="en-US" b="1" dirty="0" smtClean="0"/>
              <a:t>milestone, </a:t>
            </a:r>
            <a:r>
              <a:rPr lang="en-US" dirty="0" smtClean="0"/>
              <a:t>not a course for credit</a:t>
            </a:r>
          </a:p>
        </p:txBody>
      </p:sp>
    </p:spTree>
    <p:extLst>
      <p:ext uri="{BB962C8B-B14F-4D97-AF65-F5344CB8AC3E}">
        <p14:creationId xmlns:p14="http://schemas.microsoft.com/office/powerpoint/2010/main" val="971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of changes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 of Sept 2021, comprehensive assessment will no longer be course-for-credit, but a </a:t>
            </a:r>
            <a:r>
              <a:rPr lang="en-US" b="1" dirty="0" smtClean="0"/>
              <a:t>milestone</a:t>
            </a:r>
          </a:p>
          <a:p>
            <a:pPr marL="0" indent="0">
              <a:buNone/>
            </a:pPr>
            <a:r>
              <a:rPr lang="en-US" dirty="0" smtClean="0"/>
              <a:t>Students doing the comprehensive milestone will also take a new 0.5 credit grant writing course (first offering likely 2022/23 academic year)</a:t>
            </a:r>
          </a:p>
          <a:p>
            <a:pPr marL="0" indent="0">
              <a:buNone/>
            </a:pPr>
            <a:r>
              <a:rPr lang="en-US" dirty="0" smtClean="0"/>
              <a:t>Currently enrolled PhD students will have the option to go with old comprehensive process, or the new process (*if it works into their timeline)</a:t>
            </a:r>
          </a:p>
        </p:txBody>
      </p:sp>
    </p:spTree>
    <p:extLst>
      <p:ext uri="{BB962C8B-B14F-4D97-AF65-F5344CB8AC3E}">
        <p14:creationId xmlns:p14="http://schemas.microsoft.com/office/powerpoint/2010/main" val="124034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42706"/>
            <a:ext cx="6400800" cy="703650"/>
          </a:xfrm>
        </p:spPr>
        <p:txBody>
          <a:bodyPr/>
          <a:lstStyle/>
          <a:p>
            <a:r>
              <a:rPr lang="en-US" b="1" dirty="0" smtClean="0">
                <a:solidFill>
                  <a:schemeClr val="tx1"/>
                </a:solidFill>
              </a:rPr>
              <a:t>Comprehensive assessment</a:t>
            </a:r>
          </a:p>
          <a:p>
            <a:endParaRPr lang="en-US" dirty="0"/>
          </a:p>
        </p:txBody>
      </p:sp>
      <p:sp>
        <p:nvSpPr>
          <p:cNvPr id="5" name="Content Placeholder 2"/>
          <p:cNvSpPr txBox="1">
            <a:spLocks/>
          </p:cNvSpPr>
          <p:nvPr/>
        </p:nvSpPr>
        <p:spPr>
          <a:xfrm>
            <a:off x="422965" y="1346356"/>
            <a:ext cx="8229600" cy="5155931"/>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en-US" dirty="0" smtClean="0">
                <a:solidFill>
                  <a:srgbClr val="000000"/>
                </a:solidFill>
              </a:rPr>
              <a:t>Overall rationale is not about Pass/Fail, but rather identifying gaps in knowledge or skillsets that students would work to address.</a:t>
            </a:r>
          </a:p>
          <a:p>
            <a:pPr algn="just"/>
            <a:endParaRPr lang="en-US" dirty="0">
              <a:solidFill>
                <a:srgbClr val="000000"/>
              </a:solidFill>
            </a:endParaRPr>
          </a:p>
          <a:p>
            <a:pPr algn="just"/>
            <a:r>
              <a:rPr lang="en-US" dirty="0" smtClean="0">
                <a:solidFill>
                  <a:srgbClr val="000000"/>
                </a:solidFill>
              </a:rPr>
              <a:t>This is now a </a:t>
            </a:r>
            <a:r>
              <a:rPr lang="en-US" b="1" i="1" u="sng" dirty="0" smtClean="0">
                <a:solidFill>
                  <a:srgbClr val="000000"/>
                </a:solidFill>
              </a:rPr>
              <a:t>milestone</a:t>
            </a:r>
            <a:r>
              <a:rPr lang="en-US" dirty="0" smtClean="0">
                <a:solidFill>
                  <a:srgbClr val="000000"/>
                </a:solidFill>
              </a:rPr>
              <a:t> that they have to meet before graduation</a:t>
            </a:r>
          </a:p>
          <a:p>
            <a:pPr algn="just"/>
            <a:endParaRPr lang="en-US" dirty="0">
              <a:solidFill>
                <a:srgbClr val="000000"/>
              </a:solidFill>
            </a:endParaRPr>
          </a:p>
          <a:p>
            <a:pPr algn="just"/>
            <a:r>
              <a:rPr lang="en-US" dirty="0" smtClean="0">
                <a:solidFill>
                  <a:srgbClr val="000000"/>
                </a:solidFill>
              </a:rPr>
              <a:t>Students, theoretically, could repeat things multiple times if necessary. </a:t>
            </a:r>
            <a:endParaRPr lang="en-US" dirty="0">
              <a:solidFill>
                <a:srgbClr val="000000"/>
              </a:solidFill>
            </a:endParaRPr>
          </a:p>
          <a:p>
            <a:pPr algn="just"/>
            <a:r>
              <a:rPr lang="en-US" dirty="0" smtClean="0">
                <a:solidFill>
                  <a:srgbClr val="000000"/>
                </a:solidFill>
              </a:rPr>
              <a:t>Ideally have this completed with </a:t>
            </a:r>
            <a:r>
              <a:rPr lang="en-US" b="1" u="sng" dirty="0" smtClean="0">
                <a:solidFill>
                  <a:srgbClr val="000000"/>
                </a:solidFill>
              </a:rPr>
              <a:t>~12-</a:t>
            </a:r>
            <a:r>
              <a:rPr lang="en-US" b="1" u="sng" dirty="0" smtClean="0">
                <a:solidFill>
                  <a:srgbClr val="000000"/>
                </a:solidFill>
              </a:rPr>
              <a:t>20</a:t>
            </a:r>
            <a:r>
              <a:rPr lang="en-US" dirty="0" smtClean="0">
                <a:solidFill>
                  <a:srgbClr val="000000"/>
                </a:solidFill>
              </a:rPr>
              <a:t> months of entry into PhD. </a:t>
            </a:r>
          </a:p>
          <a:p>
            <a:pPr algn="just"/>
            <a:endParaRPr lang="en-US" dirty="0" smtClean="0">
              <a:solidFill>
                <a:srgbClr val="000000"/>
              </a:solidFill>
            </a:endParaRPr>
          </a:p>
          <a:p>
            <a:pPr algn="just"/>
            <a:r>
              <a:rPr lang="en-US" dirty="0" smtClean="0">
                <a:solidFill>
                  <a:srgbClr val="000000"/>
                </a:solidFill>
              </a:rPr>
              <a:t>Specific interactions with supervisor and advisory committee, who helps guide the student based on outcome of comprehensive exercise. No need for other “mentors” or “examiners”, although can approach mentors independently if they wish</a:t>
            </a:r>
          </a:p>
          <a:p>
            <a:pPr algn="just"/>
            <a:endParaRPr lang="en-US" dirty="0">
              <a:solidFill>
                <a:srgbClr val="000000"/>
              </a:solidFill>
            </a:endParaRPr>
          </a:p>
          <a:p>
            <a:pPr algn="just"/>
            <a:r>
              <a:rPr lang="en-US" dirty="0" smtClean="0">
                <a:solidFill>
                  <a:srgbClr val="000000"/>
                </a:solidFill>
              </a:rPr>
              <a:t>Outputs/assignments designed so </a:t>
            </a:r>
            <a:r>
              <a:rPr lang="en-US" dirty="0" smtClean="0">
                <a:solidFill>
                  <a:srgbClr val="000000"/>
                </a:solidFill>
              </a:rPr>
              <a:t>that </a:t>
            </a:r>
            <a:r>
              <a:rPr lang="en-US" dirty="0" smtClean="0">
                <a:solidFill>
                  <a:srgbClr val="000000"/>
                </a:solidFill>
              </a:rPr>
              <a:t>they help CV</a:t>
            </a:r>
            <a:endParaRPr lang="en-US" dirty="0">
              <a:solidFill>
                <a:srgbClr val="000000"/>
              </a:solidFill>
            </a:endParaRPr>
          </a:p>
        </p:txBody>
      </p:sp>
    </p:spTree>
    <p:extLst>
      <p:ext uri="{BB962C8B-B14F-4D97-AF65-F5344CB8AC3E}">
        <p14:creationId xmlns:p14="http://schemas.microsoft.com/office/powerpoint/2010/main" val="32586518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42706"/>
            <a:ext cx="6400800" cy="703650"/>
          </a:xfrm>
        </p:spPr>
        <p:txBody>
          <a:bodyPr>
            <a:normAutofit fontScale="85000" lnSpcReduction="10000"/>
          </a:bodyPr>
          <a:lstStyle/>
          <a:p>
            <a:r>
              <a:rPr lang="en-US" b="1" dirty="0" smtClean="0">
                <a:solidFill>
                  <a:schemeClr val="tx1"/>
                </a:solidFill>
              </a:rPr>
              <a:t>Content for Comprehensive assessment</a:t>
            </a:r>
          </a:p>
          <a:p>
            <a:endParaRPr lang="en-US" dirty="0"/>
          </a:p>
        </p:txBody>
      </p:sp>
      <p:sp>
        <p:nvSpPr>
          <p:cNvPr id="5" name="Content Placeholder 2"/>
          <p:cNvSpPr txBox="1">
            <a:spLocks/>
          </p:cNvSpPr>
          <p:nvPr/>
        </p:nvSpPr>
        <p:spPr>
          <a:xfrm>
            <a:off x="457200" y="1365962"/>
            <a:ext cx="8229600" cy="389232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en-US" sz="2200" dirty="0" smtClean="0">
                <a:solidFill>
                  <a:srgbClr val="000000"/>
                </a:solidFill>
              </a:rPr>
              <a:t>3 outputs/assignments</a:t>
            </a:r>
            <a:r>
              <a:rPr lang="en-US" sz="2200" dirty="0" smtClean="0">
                <a:solidFill>
                  <a:srgbClr val="000000"/>
                </a:solidFill>
              </a:rPr>
              <a:t>, </a:t>
            </a:r>
            <a:r>
              <a:rPr lang="en-US" sz="2200" dirty="0" smtClean="0">
                <a:solidFill>
                  <a:srgbClr val="000000"/>
                </a:solidFill>
              </a:rPr>
              <a:t>reinforcing </a:t>
            </a:r>
            <a:r>
              <a:rPr lang="en-US" sz="2200" dirty="0" smtClean="0">
                <a:solidFill>
                  <a:srgbClr val="000000"/>
                </a:solidFill>
              </a:rPr>
              <a:t>different </a:t>
            </a:r>
            <a:r>
              <a:rPr lang="en-US" sz="2200" dirty="0" smtClean="0">
                <a:solidFill>
                  <a:srgbClr val="000000"/>
                </a:solidFill>
              </a:rPr>
              <a:t>skillsets</a:t>
            </a:r>
            <a:endParaRPr lang="en-US" sz="2200" dirty="0" smtClean="0">
              <a:solidFill>
                <a:srgbClr val="000000"/>
              </a:solidFill>
            </a:endParaRPr>
          </a:p>
          <a:p>
            <a:pPr algn="just"/>
            <a:endParaRPr lang="en-US" sz="2200" dirty="0">
              <a:solidFill>
                <a:srgbClr val="000000"/>
              </a:solidFill>
            </a:endParaRPr>
          </a:p>
          <a:p>
            <a:pPr algn="just"/>
            <a:r>
              <a:rPr lang="en-US" sz="2200" dirty="0" smtClean="0">
                <a:solidFill>
                  <a:srgbClr val="000000"/>
                </a:solidFill>
              </a:rPr>
              <a:t>#1. </a:t>
            </a:r>
            <a:r>
              <a:rPr lang="en-US" sz="2200" dirty="0" smtClean="0">
                <a:solidFill>
                  <a:srgbClr val="000000"/>
                </a:solidFill>
              </a:rPr>
              <a:t>Essay within field of study. </a:t>
            </a:r>
            <a:r>
              <a:rPr lang="en-US" sz="2200" dirty="0" smtClean="0">
                <a:solidFill>
                  <a:srgbClr val="000000"/>
                </a:solidFill>
              </a:rPr>
              <a:t>Could be a “scoping review”, could be a description of history of field </a:t>
            </a:r>
            <a:r>
              <a:rPr lang="en-US" sz="2200" dirty="0" smtClean="0">
                <a:solidFill>
                  <a:srgbClr val="000000"/>
                </a:solidFill>
              </a:rPr>
              <a:t>etc. </a:t>
            </a:r>
            <a:r>
              <a:rPr lang="en-US" sz="2200" dirty="0" smtClean="0">
                <a:solidFill>
                  <a:srgbClr val="000000"/>
                </a:solidFill>
              </a:rPr>
              <a:t>Emphasizes writing and </a:t>
            </a:r>
            <a:r>
              <a:rPr lang="en-US" sz="2200" dirty="0" smtClean="0">
                <a:solidFill>
                  <a:srgbClr val="000000"/>
                </a:solidFill>
              </a:rPr>
              <a:t>domain-</a:t>
            </a:r>
            <a:r>
              <a:rPr lang="en-US" sz="2200" dirty="0" smtClean="0">
                <a:solidFill>
                  <a:srgbClr val="000000"/>
                </a:solidFill>
              </a:rPr>
              <a:t>specific knowledge. </a:t>
            </a:r>
            <a:r>
              <a:rPr lang="en-US" sz="2200" dirty="0" smtClean="0">
                <a:solidFill>
                  <a:srgbClr val="000000"/>
                </a:solidFill>
              </a:rPr>
              <a:t>Good ones </a:t>
            </a:r>
            <a:r>
              <a:rPr lang="en-US" sz="2200" dirty="0" smtClean="0">
                <a:solidFill>
                  <a:srgbClr val="000000"/>
                </a:solidFill>
              </a:rPr>
              <a:t>could </a:t>
            </a:r>
            <a:r>
              <a:rPr lang="en-US" sz="2200" dirty="0" smtClean="0">
                <a:solidFill>
                  <a:srgbClr val="000000"/>
                </a:solidFill>
              </a:rPr>
              <a:t>get published</a:t>
            </a:r>
          </a:p>
          <a:p>
            <a:pPr algn="just"/>
            <a:endParaRPr lang="en-US" sz="2200" dirty="0">
              <a:solidFill>
                <a:srgbClr val="000000"/>
              </a:solidFill>
            </a:endParaRPr>
          </a:p>
          <a:p>
            <a:pPr algn="just"/>
            <a:r>
              <a:rPr lang="en-US" sz="2200" dirty="0" smtClean="0">
                <a:solidFill>
                  <a:srgbClr val="000000"/>
                </a:solidFill>
              </a:rPr>
              <a:t>#2. </a:t>
            </a:r>
            <a:r>
              <a:rPr lang="en-US" sz="2200" dirty="0" smtClean="0">
                <a:solidFill>
                  <a:srgbClr val="000000"/>
                </a:solidFill>
              </a:rPr>
              <a:t>Chalk</a:t>
            </a:r>
            <a:r>
              <a:rPr lang="en-US" sz="2200" dirty="0" smtClean="0">
                <a:solidFill>
                  <a:srgbClr val="000000"/>
                </a:solidFill>
              </a:rPr>
              <a:t>-talk </a:t>
            </a:r>
            <a:r>
              <a:rPr lang="en-US" sz="2200" dirty="0" smtClean="0">
                <a:solidFill>
                  <a:srgbClr val="000000"/>
                </a:solidFill>
              </a:rPr>
              <a:t>on the </a:t>
            </a:r>
            <a:r>
              <a:rPr lang="en-US" sz="2200" dirty="0" smtClean="0">
                <a:solidFill>
                  <a:srgbClr val="000000"/>
                </a:solidFill>
              </a:rPr>
              <a:t>essay </a:t>
            </a:r>
            <a:r>
              <a:rPr lang="en-US" sz="2200" dirty="0" smtClean="0">
                <a:solidFill>
                  <a:srgbClr val="000000"/>
                </a:solidFill>
              </a:rPr>
              <a:t>topic, </a:t>
            </a:r>
            <a:r>
              <a:rPr lang="en-US" sz="2200" dirty="0" smtClean="0">
                <a:solidFill>
                  <a:srgbClr val="000000"/>
                </a:solidFill>
              </a:rPr>
              <a:t>or on some mechanism within their PhD topic, or a potential </a:t>
            </a:r>
            <a:r>
              <a:rPr lang="en-US" sz="2200" dirty="0" smtClean="0">
                <a:solidFill>
                  <a:srgbClr val="000000"/>
                </a:solidFill>
              </a:rPr>
              <a:t>project they are interested in. A </a:t>
            </a:r>
            <a:r>
              <a:rPr lang="en-US" sz="2200" dirty="0" smtClean="0">
                <a:solidFill>
                  <a:srgbClr val="000000"/>
                </a:solidFill>
              </a:rPr>
              <a:t>teaching </a:t>
            </a:r>
            <a:r>
              <a:rPr lang="en-US" sz="2200" dirty="0" smtClean="0">
                <a:solidFill>
                  <a:srgbClr val="000000"/>
                </a:solidFill>
              </a:rPr>
              <a:t>and public </a:t>
            </a:r>
            <a:r>
              <a:rPr lang="en-US" sz="2200" dirty="0" smtClean="0">
                <a:solidFill>
                  <a:srgbClr val="000000"/>
                </a:solidFill>
              </a:rPr>
              <a:t>speaking </a:t>
            </a:r>
            <a:r>
              <a:rPr lang="en-US" sz="2200" dirty="0" smtClean="0">
                <a:solidFill>
                  <a:srgbClr val="000000"/>
                </a:solidFill>
              </a:rPr>
              <a:t>exercise; designed to be an </a:t>
            </a:r>
            <a:r>
              <a:rPr lang="en-US" sz="2200" dirty="0" smtClean="0">
                <a:solidFill>
                  <a:srgbClr val="000000"/>
                </a:solidFill>
              </a:rPr>
              <a:t>animated performance. </a:t>
            </a:r>
          </a:p>
          <a:p>
            <a:pPr algn="just"/>
            <a:endParaRPr lang="en-US" sz="2200" dirty="0">
              <a:solidFill>
                <a:srgbClr val="000000"/>
              </a:solidFill>
            </a:endParaRPr>
          </a:p>
          <a:p>
            <a:pPr algn="just"/>
            <a:r>
              <a:rPr lang="en-US" sz="2200" dirty="0" smtClean="0">
                <a:solidFill>
                  <a:srgbClr val="000000"/>
                </a:solidFill>
              </a:rPr>
              <a:t>#3 </a:t>
            </a:r>
            <a:r>
              <a:rPr lang="en-US" sz="2200" dirty="0" smtClean="0">
                <a:solidFill>
                  <a:srgbClr val="000000"/>
                </a:solidFill>
              </a:rPr>
              <a:t>Public communication, writing an article for the Dorsal </a:t>
            </a:r>
            <a:r>
              <a:rPr lang="en-US" sz="2200" dirty="0" smtClean="0">
                <a:solidFill>
                  <a:srgbClr val="000000"/>
                </a:solidFill>
              </a:rPr>
              <a:t>Column, or </a:t>
            </a:r>
            <a:r>
              <a:rPr lang="en-US" sz="2200" dirty="0" smtClean="0">
                <a:solidFill>
                  <a:srgbClr val="000000"/>
                </a:solidFill>
              </a:rPr>
              <a:t>‘</a:t>
            </a:r>
            <a:r>
              <a:rPr lang="en-US" sz="2200" dirty="0" smtClean="0">
                <a:solidFill>
                  <a:srgbClr val="000000"/>
                </a:solidFill>
              </a:rPr>
              <a:t>journal club’ on a recently published article in their field (e.g. J </a:t>
            </a:r>
            <a:r>
              <a:rPr lang="en-US" sz="2200" dirty="0" err="1" smtClean="0">
                <a:solidFill>
                  <a:srgbClr val="000000"/>
                </a:solidFill>
              </a:rPr>
              <a:t>Neurosci</a:t>
            </a:r>
            <a:r>
              <a:rPr lang="en-US" sz="2200" dirty="0" smtClean="0">
                <a:solidFill>
                  <a:srgbClr val="000000"/>
                </a:solidFill>
              </a:rPr>
              <a:t>). </a:t>
            </a:r>
            <a:r>
              <a:rPr lang="en-US" sz="2200" dirty="0" smtClean="0">
                <a:solidFill>
                  <a:srgbClr val="000000"/>
                </a:solidFill>
              </a:rPr>
              <a:t>Good </a:t>
            </a:r>
            <a:r>
              <a:rPr lang="en-US" sz="2200" dirty="0" smtClean="0">
                <a:solidFill>
                  <a:srgbClr val="000000"/>
                </a:solidFill>
              </a:rPr>
              <a:t>ones could be published </a:t>
            </a:r>
            <a:r>
              <a:rPr lang="en-US" sz="2200" dirty="0" smtClean="0">
                <a:solidFill>
                  <a:srgbClr val="000000"/>
                </a:solidFill>
              </a:rPr>
              <a:t>and added </a:t>
            </a:r>
            <a:r>
              <a:rPr lang="en-US" sz="2200" dirty="0" smtClean="0">
                <a:solidFill>
                  <a:srgbClr val="000000"/>
                </a:solidFill>
              </a:rPr>
              <a:t>to </a:t>
            </a:r>
            <a:r>
              <a:rPr lang="en-US" sz="2200" dirty="0" smtClean="0">
                <a:solidFill>
                  <a:srgbClr val="000000"/>
                </a:solidFill>
              </a:rPr>
              <a:t>the </a:t>
            </a:r>
            <a:r>
              <a:rPr lang="en-US" sz="2200" dirty="0" smtClean="0">
                <a:solidFill>
                  <a:srgbClr val="000000"/>
                </a:solidFill>
              </a:rPr>
              <a:t>CV. </a:t>
            </a:r>
            <a:endParaRPr lang="en-US" sz="2200" dirty="0">
              <a:solidFill>
                <a:srgbClr val="000000"/>
              </a:solidFill>
            </a:endParaRPr>
          </a:p>
        </p:txBody>
      </p:sp>
    </p:spTree>
    <p:extLst>
      <p:ext uri="{BB962C8B-B14F-4D97-AF65-F5344CB8AC3E}">
        <p14:creationId xmlns:p14="http://schemas.microsoft.com/office/powerpoint/2010/main" val="15818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42706"/>
            <a:ext cx="6400800" cy="703650"/>
          </a:xfrm>
        </p:spPr>
        <p:txBody>
          <a:bodyPr/>
          <a:lstStyle/>
          <a:p>
            <a:r>
              <a:rPr lang="en-US" b="1" dirty="0" smtClean="0">
                <a:solidFill>
                  <a:schemeClr val="tx1"/>
                </a:solidFill>
              </a:rPr>
              <a:t>Grant writing course</a:t>
            </a:r>
          </a:p>
          <a:p>
            <a:endParaRPr lang="en-US"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en-US" dirty="0" smtClean="0">
                <a:solidFill>
                  <a:srgbClr val="000000"/>
                </a:solidFill>
              </a:rPr>
              <a:t>Recall we’re losing a 0.5 credit course when the comps becomes an “assessment”</a:t>
            </a:r>
          </a:p>
          <a:p>
            <a:pPr algn="just"/>
            <a:endParaRPr lang="en-US" dirty="0">
              <a:solidFill>
                <a:srgbClr val="000000"/>
              </a:solidFill>
            </a:endParaRPr>
          </a:p>
          <a:p>
            <a:pPr algn="just"/>
            <a:r>
              <a:rPr lang="en-US" dirty="0" smtClean="0">
                <a:solidFill>
                  <a:srgbClr val="000000"/>
                </a:solidFill>
              </a:rPr>
              <a:t>Proposal is to design a new grant writing course for PhD students to take </a:t>
            </a:r>
            <a:r>
              <a:rPr lang="en-US" i="1" dirty="0" smtClean="0">
                <a:solidFill>
                  <a:srgbClr val="000000"/>
                </a:solidFill>
              </a:rPr>
              <a:t>after</a:t>
            </a:r>
            <a:r>
              <a:rPr lang="en-US" dirty="0" smtClean="0">
                <a:solidFill>
                  <a:srgbClr val="000000"/>
                </a:solidFill>
              </a:rPr>
              <a:t> their comps assessment. Details TBD, but basically would incorporate standardization, peer review </a:t>
            </a:r>
            <a:r>
              <a:rPr lang="en-US" dirty="0" smtClean="0">
                <a:solidFill>
                  <a:srgbClr val="000000"/>
                </a:solidFill>
              </a:rPr>
              <a:t>etc. Topics could be what you would do next, or perhaps as a PDF</a:t>
            </a:r>
            <a:endParaRPr lang="en-US" dirty="0" smtClean="0">
              <a:solidFill>
                <a:srgbClr val="000000"/>
              </a:solidFill>
            </a:endParaRPr>
          </a:p>
          <a:p>
            <a:pPr algn="just"/>
            <a:endParaRPr lang="en-US" dirty="0">
              <a:solidFill>
                <a:srgbClr val="000000"/>
              </a:solidFill>
            </a:endParaRPr>
          </a:p>
          <a:p>
            <a:pPr algn="just"/>
            <a:r>
              <a:rPr lang="en-US" dirty="0" smtClean="0">
                <a:solidFill>
                  <a:srgbClr val="000000"/>
                </a:solidFill>
              </a:rPr>
              <a:t>Offered once per year</a:t>
            </a:r>
            <a:endParaRPr lang="en-US" dirty="0">
              <a:solidFill>
                <a:srgbClr val="000000"/>
              </a:solidFill>
            </a:endParaRPr>
          </a:p>
        </p:txBody>
      </p:sp>
    </p:spTree>
    <p:extLst>
      <p:ext uri="{BB962C8B-B14F-4D97-AF65-F5344CB8AC3E}">
        <p14:creationId xmlns:p14="http://schemas.microsoft.com/office/powerpoint/2010/main" val="82388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TotalTime>
  <Words>485</Words>
  <Application>Microsoft Macintosh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Upcoming changes to comprehensive assessment</vt:lpstr>
      <vt:lpstr>Rationale</vt:lpstr>
      <vt:lpstr>Summary of changes</vt:lpstr>
      <vt:lpstr>PowerPoint Presentation</vt:lpstr>
      <vt:lpstr>PowerPoint Presentation</vt:lpstr>
      <vt:lpstr>PowerPoint Presentation</vt:lpstr>
    </vt:vector>
  </TitlesOfParts>
  <Company>UWO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Upcoming changes to comprehensive exams </dc:title>
  <dc:creator>Brian Corneil</dc:creator>
  <cp:lastModifiedBy>Brian Corneil</cp:lastModifiedBy>
  <cp:revision>6</cp:revision>
  <dcterms:created xsi:type="dcterms:W3CDTF">2021-07-21T14:49:04Z</dcterms:created>
  <dcterms:modified xsi:type="dcterms:W3CDTF">2021-07-21T18:13:10Z</dcterms:modified>
</cp:coreProperties>
</file>