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2" r:id="rId6"/>
    <p:sldId id="263" r:id="rId7"/>
    <p:sldId id="277" r:id="rId8"/>
    <p:sldId id="271" r:id="rId9"/>
    <p:sldId id="279" r:id="rId10"/>
    <p:sldId id="273" r:id="rId11"/>
    <p:sldId id="274" r:id="rId12"/>
    <p:sldId id="275" r:id="rId13"/>
    <p:sldId id="276" r:id="rId14"/>
    <p:sldId id="261" r:id="rId15"/>
    <p:sldId id="265" r:id="rId16"/>
    <p:sldId id="266" r:id="rId17"/>
    <p:sldId id="267" r:id="rId18"/>
    <p:sldId id="268" r:id="rId19"/>
    <p:sldId id="280" r:id="rId20"/>
    <p:sldId id="269" r:id="rId21"/>
    <p:sldId id="270" r:id="rId22"/>
    <p:sldId id="260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Roussy" initials="M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6" autoAdjust="0"/>
    <p:restoredTop sz="87603" autoAdjust="0"/>
  </p:normalViewPr>
  <p:slideViewPr>
    <p:cSldViewPr snapToGrid="0">
      <p:cViewPr varScale="1">
        <p:scale>
          <a:sx n="115" d="100"/>
          <a:sy n="115" d="100"/>
        </p:scale>
        <p:origin x="208" y="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2E145-5351-4730-8235-60054A7C92FF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BFDFAD1-54FB-4CE2-9763-70117DEBF451}">
      <dgm:prSet phldrT="[Text]" custT="1"/>
      <dgm:spPr/>
      <dgm:t>
        <a:bodyPr/>
        <a:lstStyle/>
        <a:p>
          <a:r>
            <a:rPr lang="en-CA" sz="2400" dirty="0"/>
            <a:t>Step 2</a:t>
          </a:r>
        </a:p>
      </dgm:t>
    </dgm:pt>
    <dgm:pt modelId="{210EEF22-488A-4D5E-8040-A2387DDA7C5C}" type="parTrans" cxnId="{8E8E44E4-0AA0-47FB-B67C-99F0A1B2DE62}">
      <dgm:prSet/>
      <dgm:spPr/>
      <dgm:t>
        <a:bodyPr/>
        <a:lstStyle/>
        <a:p>
          <a:endParaRPr lang="en-CA"/>
        </a:p>
      </dgm:t>
    </dgm:pt>
    <dgm:pt modelId="{0EF4408D-57D5-4458-BBCE-10EF106F2D9B}" type="sibTrans" cxnId="{8E8E44E4-0AA0-47FB-B67C-99F0A1B2DE62}">
      <dgm:prSet/>
      <dgm:spPr/>
      <dgm:t>
        <a:bodyPr/>
        <a:lstStyle/>
        <a:p>
          <a:endParaRPr lang="en-CA"/>
        </a:p>
      </dgm:t>
    </dgm:pt>
    <dgm:pt modelId="{08C8DAE6-6AE4-44B9-BE95-DC9E0BD2D6C6}">
      <dgm:prSet phldrT="[Text]"/>
      <dgm:spPr/>
      <dgm:t>
        <a:bodyPr/>
        <a:lstStyle/>
        <a:p>
          <a:r>
            <a:rPr lang="en-US" dirty="0"/>
            <a:t>Hold an Advisory Committee Meeting</a:t>
          </a:r>
          <a:endParaRPr lang="en-CA" dirty="0"/>
        </a:p>
      </dgm:t>
    </dgm:pt>
    <dgm:pt modelId="{F32847A3-845E-435A-B9BA-E8F9C48B3710}" type="parTrans" cxnId="{8C51205B-8AE0-4567-B533-00CC448D16F3}">
      <dgm:prSet/>
      <dgm:spPr/>
      <dgm:t>
        <a:bodyPr/>
        <a:lstStyle/>
        <a:p>
          <a:endParaRPr lang="en-CA"/>
        </a:p>
      </dgm:t>
    </dgm:pt>
    <dgm:pt modelId="{938AE8FA-E238-458B-A736-80CFCF29DF7D}" type="sibTrans" cxnId="{8C51205B-8AE0-4567-B533-00CC448D16F3}">
      <dgm:prSet/>
      <dgm:spPr/>
      <dgm:t>
        <a:bodyPr/>
        <a:lstStyle/>
        <a:p>
          <a:endParaRPr lang="en-CA"/>
        </a:p>
      </dgm:t>
    </dgm:pt>
    <dgm:pt modelId="{653FF011-D30E-4EAA-A94B-90AEC46DBC73}">
      <dgm:prSet phldrT="[Text]" custT="1"/>
      <dgm:spPr/>
      <dgm:t>
        <a:bodyPr/>
        <a:lstStyle/>
        <a:p>
          <a:r>
            <a:rPr lang="en-CA" sz="2400" dirty="0"/>
            <a:t>Step 3</a:t>
          </a:r>
        </a:p>
      </dgm:t>
    </dgm:pt>
    <dgm:pt modelId="{A99D9B75-8198-494B-963A-D159BDAF452E}" type="parTrans" cxnId="{EB3DF9E8-22CB-41E8-B2E9-4A1827A1F81D}">
      <dgm:prSet/>
      <dgm:spPr/>
      <dgm:t>
        <a:bodyPr/>
        <a:lstStyle/>
        <a:p>
          <a:endParaRPr lang="en-CA"/>
        </a:p>
      </dgm:t>
    </dgm:pt>
    <dgm:pt modelId="{4A8401CF-D3A2-4056-ADB5-6BE1742AB467}" type="sibTrans" cxnId="{EB3DF9E8-22CB-41E8-B2E9-4A1827A1F81D}">
      <dgm:prSet/>
      <dgm:spPr/>
      <dgm:t>
        <a:bodyPr/>
        <a:lstStyle/>
        <a:p>
          <a:endParaRPr lang="en-CA"/>
        </a:p>
      </dgm:t>
    </dgm:pt>
    <dgm:pt modelId="{6572A749-1D88-4F8F-B22A-FB9E9A522E72}">
      <dgm:prSet phldrT="[Text]" custT="1"/>
      <dgm:spPr/>
      <dgm:t>
        <a:bodyPr/>
        <a:lstStyle/>
        <a:p>
          <a:r>
            <a:rPr lang="en-US" sz="2800" dirty="0"/>
            <a:t>Approval of Examiners/Topic(s)</a:t>
          </a:r>
          <a:br>
            <a:rPr lang="en-US" sz="2800" dirty="0"/>
          </a:br>
          <a:r>
            <a:rPr lang="en-US" sz="1600" dirty="0"/>
            <a:t>Completed by the program office</a:t>
          </a:r>
          <a:endParaRPr lang="en-CA" sz="1400" dirty="0"/>
        </a:p>
      </dgm:t>
    </dgm:pt>
    <dgm:pt modelId="{365184E9-C35E-41E4-BC8F-9A87AF7B04D7}" type="parTrans" cxnId="{D894FE8A-FF3C-4D68-BB23-C9EA8FC75DED}">
      <dgm:prSet/>
      <dgm:spPr/>
      <dgm:t>
        <a:bodyPr/>
        <a:lstStyle/>
        <a:p>
          <a:endParaRPr lang="en-CA"/>
        </a:p>
      </dgm:t>
    </dgm:pt>
    <dgm:pt modelId="{A3D6A2BD-0FFE-4C2C-878C-EC08033440C5}" type="sibTrans" cxnId="{D894FE8A-FF3C-4D68-BB23-C9EA8FC75DED}">
      <dgm:prSet/>
      <dgm:spPr/>
      <dgm:t>
        <a:bodyPr/>
        <a:lstStyle/>
        <a:p>
          <a:endParaRPr lang="en-CA"/>
        </a:p>
      </dgm:t>
    </dgm:pt>
    <dgm:pt modelId="{78A858C5-EBD1-403B-BFDC-6FD1AC1CA58E}">
      <dgm:prSet phldrT="[Text]" custT="1"/>
      <dgm:spPr/>
      <dgm:t>
        <a:bodyPr/>
        <a:lstStyle/>
        <a:p>
          <a:r>
            <a:rPr lang="en-CA" sz="2400" dirty="0"/>
            <a:t>Step 4</a:t>
          </a:r>
        </a:p>
      </dgm:t>
    </dgm:pt>
    <dgm:pt modelId="{EBD1C358-D393-4900-91F2-F8FAA169A5FD}" type="parTrans" cxnId="{426C7C2E-0A86-4A5D-B4DB-7F4914A8233F}">
      <dgm:prSet/>
      <dgm:spPr/>
      <dgm:t>
        <a:bodyPr/>
        <a:lstStyle/>
        <a:p>
          <a:endParaRPr lang="en-CA"/>
        </a:p>
      </dgm:t>
    </dgm:pt>
    <dgm:pt modelId="{7463505C-7F8B-4093-B589-1A985C069EBF}" type="sibTrans" cxnId="{426C7C2E-0A86-4A5D-B4DB-7F4914A8233F}">
      <dgm:prSet/>
      <dgm:spPr/>
      <dgm:t>
        <a:bodyPr/>
        <a:lstStyle/>
        <a:p>
          <a:endParaRPr lang="en-CA"/>
        </a:p>
      </dgm:t>
    </dgm:pt>
    <dgm:pt modelId="{B8F880B5-528A-47E0-98A3-374C3CB3783D}">
      <dgm:prSet phldrT="[Text]"/>
      <dgm:spPr/>
      <dgm:t>
        <a:bodyPr/>
        <a:lstStyle/>
        <a:p>
          <a:r>
            <a:rPr lang="en-US" dirty="0"/>
            <a:t>Meet with your Examiners (Classic) or Mentors (Grant Writing)</a:t>
          </a:r>
          <a:endParaRPr lang="en-CA" dirty="0"/>
        </a:p>
      </dgm:t>
    </dgm:pt>
    <dgm:pt modelId="{1EFC8BC5-40E7-4862-A0F0-542248CDB40A}" type="parTrans" cxnId="{0385C94E-9865-452E-A13A-822496183918}">
      <dgm:prSet/>
      <dgm:spPr/>
      <dgm:t>
        <a:bodyPr/>
        <a:lstStyle/>
        <a:p>
          <a:endParaRPr lang="en-CA"/>
        </a:p>
      </dgm:t>
    </dgm:pt>
    <dgm:pt modelId="{5A2C9452-3E83-403C-A4DA-04277889A7BF}" type="sibTrans" cxnId="{0385C94E-9865-452E-A13A-822496183918}">
      <dgm:prSet/>
      <dgm:spPr/>
      <dgm:t>
        <a:bodyPr/>
        <a:lstStyle/>
        <a:p>
          <a:endParaRPr lang="en-CA"/>
        </a:p>
      </dgm:t>
    </dgm:pt>
    <dgm:pt modelId="{AE6F2FC9-FBFD-4212-8138-D32EB8848C65}" type="pres">
      <dgm:prSet presAssocID="{FD62E145-5351-4730-8235-60054A7C92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FA074A-07EC-4A3C-B687-A44B5E5A0BBD}" type="pres">
      <dgm:prSet presAssocID="{6BFDFAD1-54FB-4CE2-9763-70117DEBF451}" presName="composite" presStyleCnt="0"/>
      <dgm:spPr/>
    </dgm:pt>
    <dgm:pt modelId="{4FDCBB58-606E-4973-B2D9-D368D60513A0}" type="pres">
      <dgm:prSet presAssocID="{6BFDFAD1-54FB-4CE2-9763-70117DEBF451}" presName="parentText" presStyleLbl="alignNode1" presStyleIdx="0" presStyleCnt="3" custLinFactNeighborY="62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1B3E6-F120-48DF-8C02-899109740D4C}" type="pres">
      <dgm:prSet presAssocID="{6BFDFAD1-54FB-4CE2-9763-70117DEBF451}" presName="descendantText" presStyleLbl="alignAcc1" presStyleIdx="0" presStyleCnt="3" custLinFactNeighborY="9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DCAF9-1FDC-4E69-A126-0DFEECADF591}" type="pres">
      <dgm:prSet presAssocID="{0EF4408D-57D5-4458-BBCE-10EF106F2D9B}" presName="sp" presStyleCnt="0"/>
      <dgm:spPr/>
    </dgm:pt>
    <dgm:pt modelId="{63CD9943-C569-4365-9A33-0D4106BD6D73}" type="pres">
      <dgm:prSet presAssocID="{653FF011-D30E-4EAA-A94B-90AEC46DBC73}" presName="composite" presStyleCnt="0"/>
      <dgm:spPr/>
    </dgm:pt>
    <dgm:pt modelId="{D857FAFD-BAC6-47AF-9917-6AFC7C5BF633}" type="pres">
      <dgm:prSet presAssocID="{653FF011-D30E-4EAA-A94B-90AEC46DBC73}" presName="parentText" presStyleLbl="alignNode1" presStyleIdx="1" presStyleCnt="3" custLinFactNeighborY="34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F1ED7-3719-4B1B-B536-C8D4634D4091}" type="pres">
      <dgm:prSet presAssocID="{653FF011-D30E-4EAA-A94B-90AEC46DBC73}" presName="descendantText" presStyleLbl="alignAcc1" presStyleIdx="1" presStyleCnt="3" custLinFactNeighborY="5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AC74A-3ABB-4B2A-81FC-2D145D659816}" type="pres">
      <dgm:prSet presAssocID="{4A8401CF-D3A2-4056-ADB5-6BE1742AB467}" presName="sp" presStyleCnt="0"/>
      <dgm:spPr/>
    </dgm:pt>
    <dgm:pt modelId="{42884AA1-9F52-45C2-95AB-B5B86F5D6CBB}" type="pres">
      <dgm:prSet presAssocID="{78A858C5-EBD1-403B-BFDC-6FD1AC1CA58E}" presName="composite" presStyleCnt="0"/>
      <dgm:spPr/>
    </dgm:pt>
    <dgm:pt modelId="{F148349F-ABC8-4286-B364-221B52A789F6}" type="pres">
      <dgm:prSet presAssocID="{78A858C5-EBD1-403B-BFDC-6FD1AC1CA58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D7CF3-F132-4B5D-969B-09AE9B141420}" type="pres">
      <dgm:prSet presAssocID="{78A858C5-EBD1-403B-BFDC-6FD1AC1CA58E}" presName="descendantText" presStyleLbl="alignAcc1" presStyleIdx="2" presStyleCnt="3" custLinFactNeighborY="1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1B0398-6989-425A-B4BB-6A7993025D6E}" type="presOf" srcId="{FD62E145-5351-4730-8235-60054A7C92FF}" destId="{AE6F2FC9-FBFD-4212-8138-D32EB8848C65}" srcOrd="0" destOrd="0" presId="urn:microsoft.com/office/officeart/2005/8/layout/chevron2"/>
    <dgm:cxn modelId="{426C7C2E-0A86-4A5D-B4DB-7F4914A8233F}" srcId="{FD62E145-5351-4730-8235-60054A7C92FF}" destId="{78A858C5-EBD1-403B-BFDC-6FD1AC1CA58E}" srcOrd="2" destOrd="0" parTransId="{EBD1C358-D393-4900-91F2-F8FAA169A5FD}" sibTransId="{7463505C-7F8B-4093-B589-1A985C069EBF}"/>
    <dgm:cxn modelId="{8C51205B-8AE0-4567-B533-00CC448D16F3}" srcId="{6BFDFAD1-54FB-4CE2-9763-70117DEBF451}" destId="{08C8DAE6-6AE4-44B9-BE95-DC9E0BD2D6C6}" srcOrd="0" destOrd="0" parTransId="{F32847A3-845E-435A-B9BA-E8F9C48B3710}" sibTransId="{938AE8FA-E238-458B-A736-80CFCF29DF7D}"/>
    <dgm:cxn modelId="{C0E193D0-17C8-4BF5-83D0-ABD523F8C9ED}" type="presOf" srcId="{B8F880B5-528A-47E0-98A3-374C3CB3783D}" destId="{9E4D7CF3-F132-4B5D-969B-09AE9B141420}" srcOrd="0" destOrd="0" presId="urn:microsoft.com/office/officeart/2005/8/layout/chevron2"/>
    <dgm:cxn modelId="{35AA408D-16A2-4FB5-B1BB-F609B3128226}" type="presOf" srcId="{6572A749-1D88-4F8F-B22A-FB9E9A522E72}" destId="{448F1ED7-3719-4B1B-B536-C8D4634D4091}" srcOrd="0" destOrd="0" presId="urn:microsoft.com/office/officeart/2005/8/layout/chevron2"/>
    <dgm:cxn modelId="{0385C94E-9865-452E-A13A-822496183918}" srcId="{78A858C5-EBD1-403B-BFDC-6FD1AC1CA58E}" destId="{B8F880B5-528A-47E0-98A3-374C3CB3783D}" srcOrd="0" destOrd="0" parTransId="{1EFC8BC5-40E7-4862-A0F0-542248CDB40A}" sibTransId="{5A2C9452-3E83-403C-A4DA-04277889A7BF}"/>
    <dgm:cxn modelId="{16ABB04D-F8BD-442C-B02D-3E1B6F8F5EB2}" type="presOf" srcId="{653FF011-D30E-4EAA-A94B-90AEC46DBC73}" destId="{D857FAFD-BAC6-47AF-9917-6AFC7C5BF633}" srcOrd="0" destOrd="0" presId="urn:microsoft.com/office/officeart/2005/8/layout/chevron2"/>
    <dgm:cxn modelId="{1B330931-162A-431B-B4D7-5E8F3D522F6D}" type="presOf" srcId="{78A858C5-EBD1-403B-BFDC-6FD1AC1CA58E}" destId="{F148349F-ABC8-4286-B364-221B52A789F6}" srcOrd="0" destOrd="0" presId="urn:microsoft.com/office/officeart/2005/8/layout/chevron2"/>
    <dgm:cxn modelId="{2E312992-7577-4312-BAC8-18C12456E586}" type="presOf" srcId="{08C8DAE6-6AE4-44B9-BE95-DC9E0BD2D6C6}" destId="{4181B3E6-F120-48DF-8C02-899109740D4C}" srcOrd="0" destOrd="0" presId="urn:microsoft.com/office/officeart/2005/8/layout/chevron2"/>
    <dgm:cxn modelId="{EB3DF9E8-22CB-41E8-B2E9-4A1827A1F81D}" srcId="{FD62E145-5351-4730-8235-60054A7C92FF}" destId="{653FF011-D30E-4EAA-A94B-90AEC46DBC73}" srcOrd="1" destOrd="0" parTransId="{A99D9B75-8198-494B-963A-D159BDAF452E}" sibTransId="{4A8401CF-D3A2-4056-ADB5-6BE1742AB467}"/>
    <dgm:cxn modelId="{38FE605D-2A43-442E-ACE7-AA212234E622}" type="presOf" srcId="{6BFDFAD1-54FB-4CE2-9763-70117DEBF451}" destId="{4FDCBB58-606E-4973-B2D9-D368D60513A0}" srcOrd="0" destOrd="0" presId="urn:microsoft.com/office/officeart/2005/8/layout/chevron2"/>
    <dgm:cxn modelId="{8E8E44E4-0AA0-47FB-B67C-99F0A1B2DE62}" srcId="{FD62E145-5351-4730-8235-60054A7C92FF}" destId="{6BFDFAD1-54FB-4CE2-9763-70117DEBF451}" srcOrd="0" destOrd="0" parTransId="{210EEF22-488A-4D5E-8040-A2387DDA7C5C}" sibTransId="{0EF4408D-57D5-4458-BBCE-10EF106F2D9B}"/>
    <dgm:cxn modelId="{D894FE8A-FF3C-4D68-BB23-C9EA8FC75DED}" srcId="{653FF011-D30E-4EAA-A94B-90AEC46DBC73}" destId="{6572A749-1D88-4F8F-B22A-FB9E9A522E72}" srcOrd="0" destOrd="0" parTransId="{365184E9-C35E-41E4-BC8F-9A87AF7B04D7}" sibTransId="{A3D6A2BD-0FFE-4C2C-878C-EC08033440C5}"/>
    <dgm:cxn modelId="{62031B51-1777-4D2B-A9F5-DBDA9CD1DF0C}" type="presParOf" srcId="{AE6F2FC9-FBFD-4212-8138-D32EB8848C65}" destId="{FFFA074A-07EC-4A3C-B687-A44B5E5A0BBD}" srcOrd="0" destOrd="0" presId="urn:microsoft.com/office/officeart/2005/8/layout/chevron2"/>
    <dgm:cxn modelId="{4AC1772D-A44A-4826-9500-30A0F04E6CE2}" type="presParOf" srcId="{FFFA074A-07EC-4A3C-B687-A44B5E5A0BBD}" destId="{4FDCBB58-606E-4973-B2D9-D368D60513A0}" srcOrd="0" destOrd="0" presId="urn:microsoft.com/office/officeart/2005/8/layout/chevron2"/>
    <dgm:cxn modelId="{6806BBA5-5BAF-432C-BA0E-D12E494BBC00}" type="presParOf" srcId="{FFFA074A-07EC-4A3C-B687-A44B5E5A0BBD}" destId="{4181B3E6-F120-48DF-8C02-899109740D4C}" srcOrd="1" destOrd="0" presId="urn:microsoft.com/office/officeart/2005/8/layout/chevron2"/>
    <dgm:cxn modelId="{34DDE8DD-B537-4C46-8875-9CCB9D830557}" type="presParOf" srcId="{AE6F2FC9-FBFD-4212-8138-D32EB8848C65}" destId="{D59DCAF9-1FDC-4E69-A126-0DFEECADF591}" srcOrd="1" destOrd="0" presId="urn:microsoft.com/office/officeart/2005/8/layout/chevron2"/>
    <dgm:cxn modelId="{6B382ECF-22FB-427D-8020-CB1A00E99459}" type="presParOf" srcId="{AE6F2FC9-FBFD-4212-8138-D32EB8848C65}" destId="{63CD9943-C569-4365-9A33-0D4106BD6D73}" srcOrd="2" destOrd="0" presId="urn:microsoft.com/office/officeart/2005/8/layout/chevron2"/>
    <dgm:cxn modelId="{A7CE2513-5059-49E1-BB5E-C018381E6A8C}" type="presParOf" srcId="{63CD9943-C569-4365-9A33-0D4106BD6D73}" destId="{D857FAFD-BAC6-47AF-9917-6AFC7C5BF633}" srcOrd="0" destOrd="0" presId="urn:microsoft.com/office/officeart/2005/8/layout/chevron2"/>
    <dgm:cxn modelId="{9EF108B1-E9DD-49E2-BF95-40117E82F85D}" type="presParOf" srcId="{63CD9943-C569-4365-9A33-0D4106BD6D73}" destId="{448F1ED7-3719-4B1B-B536-C8D4634D4091}" srcOrd="1" destOrd="0" presId="urn:microsoft.com/office/officeart/2005/8/layout/chevron2"/>
    <dgm:cxn modelId="{651995A0-5E14-478C-B6A7-1644A7A6CA77}" type="presParOf" srcId="{AE6F2FC9-FBFD-4212-8138-D32EB8848C65}" destId="{1A8AC74A-3ABB-4B2A-81FC-2D145D659816}" srcOrd="3" destOrd="0" presId="urn:microsoft.com/office/officeart/2005/8/layout/chevron2"/>
    <dgm:cxn modelId="{000CB4BC-FF73-4C2F-A3F5-C8B1B765BBA7}" type="presParOf" srcId="{AE6F2FC9-FBFD-4212-8138-D32EB8848C65}" destId="{42884AA1-9F52-45C2-95AB-B5B86F5D6CBB}" srcOrd="4" destOrd="0" presId="urn:microsoft.com/office/officeart/2005/8/layout/chevron2"/>
    <dgm:cxn modelId="{E00200DF-DA80-4882-92E2-4892C94DEBC5}" type="presParOf" srcId="{42884AA1-9F52-45C2-95AB-B5B86F5D6CBB}" destId="{F148349F-ABC8-4286-B364-221B52A789F6}" srcOrd="0" destOrd="0" presId="urn:microsoft.com/office/officeart/2005/8/layout/chevron2"/>
    <dgm:cxn modelId="{93DCF0B7-0DFD-4049-8E02-C1EA86695C74}" type="presParOf" srcId="{42884AA1-9F52-45C2-95AB-B5B86F5D6CBB}" destId="{9E4D7CF3-F132-4B5D-969B-09AE9B1414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CBB58-606E-4973-B2D9-D368D60513A0}">
      <dsp:nvSpPr>
        <dsp:cNvPr id="0" name=""/>
        <dsp:cNvSpPr/>
      </dsp:nvSpPr>
      <dsp:spPr>
        <a:xfrm rot="5400000">
          <a:off x="-236795" y="338022"/>
          <a:ext cx="1578634" cy="11050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/>
            <a:t>Step 2</a:t>
          </a:r>
        </a:p>
      </dsp:txBody>
      <dsp:txXfrm rot="-5400000">
        <a:off x="0" y="653749"/>
        <a:ext cx="1105044" cy="473590"/>
      </dsp:txXfrm>
    </dsp:sp>
    <dsp:sp modelId="{4181B3E6-F120-48DF-8C02-899109740D4C}">
      <dsp:nvSpPr>
        <dsp:cNvPr id="0" name=""/>
        <dsp:cNvSpPr/>
      </dsp:nvSpPr>
      <dsp:spPr>
        <a:xfrm rot="5400000">
          <a:off x="5297265" y="-409097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/>
            <a:t>Hold an Advisory Committee Meeting</a:t>
          </a:r>
          <a:endParaRPr lang="en-CA" sz="3300" kern="1200" dirty="0"/>
        </a:p>
      </dsp:txBody>
      <dsp:txXfrm rot="-5400000">
        <a:off x="1105044" y="151333"/>
        <a:ext cx="9360464" cy="925930"/>
      </dsp:txXfrm>
    </dsp:sp>
    <dsp:sp modelId="{D857FAFD-BAC6-47AF-9917-6AFC7C5BF633}">
      <dsp:nvSpPr>
        <dsp:cNvPr id="0" name=""/>
        <dsp:cNvSpPr/>
      </dsp:nvSpPr>
      <dsp:spPr>
        <a:xfrm rot="5400000">
          <a:off x="-236795" y="1678241"/>
          <a:ext cx="1578634" cy="11050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/>
            <a:t>Step 3</a:t>
          </a:r>
        </a:p>
      </dsp:txBody>
      <dsp:txXfrm rot="-5400000">
        <a:off x="0" y="1993968"/>
        <a:ext cx="1105044" cy="473590"/>
      </dsp:txXfrm>
    </dsp:sp>
    <dsp:sp modelId="{448F1ED7-3719-4B1B-B536-C8D4634D4091}">
      <dsp:nvSpPr>
        <dsp:cNvPr id="0" name=""/>
        <dsp:cNvSpPr/>
      </dsp:nvSpPr>
      <dsp:spPr>
        <a:xfrm rot="5400000">
          <a:off x="5297265" y="-2750767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Approval of Examiners/Topic(s)</a:t>
          </a:r>
          <a:br>
            <a:rPr lang="en-US" sz="2800" kern="1200" dirty="0"/>
          </a:br>
          <a:r>
            <a:rPr lang="en-US" sz="1600" kern="1200" dirty="0"/>
            <a:t>Completed by the program office</a:t>
          </a:r>
          <a:endParaRPr lang="en-CA" sz="1400" kern="1200" dirty="0"/>
        </a:p>
      </dsp:txBody>
      <dsp:txXfrm rot="-5400000">
        <a:off x="1105044" y="1491545"/>
        <a:ext cx="9360464" cy="925930"/>
      </dsp:txXfrm>
    </dsp:sp>
    <dsp:sp modelId="{F148349F-ABC8-4286-B364-221B52A789F6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/>
            <a:t>Step 4</a:t>
          </a:r>
        </a:p>
      </dsp:txBody>
      <dsp:txXfrm rot="-5400000">
        <a:off x="0" y="3323167"/>
        <a:ext cx="1105044" cy="473590"/>
      </dsp:txXfrm>
    </dsp:sp>
    <dsp:sp modelId="{9E4D7CF3-F132-4B5D-969B-09AE9B141420}">
      <dsp:nvSpPr>
        <dsp:cNvPr id="0" name=""/>
        <dsp:cNvSpPr/>
      </dsp:nvSpPr>
      <dsp:spPr>
        <a:xfrm rot="5400000">
          <a:off x="5297265" y="-1410555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/>
            <a:t>Meet with your Examiners (Classic) or Mentors (Grant Writing)</a:t>
          </a:r>
          <a:endParaRPr lang="en-CA" sz="3300" kern="1200" dirty="0"/>
        </a:p>
      </dsp:txBody>
      <dsp:txXfrm rot="-5400000">
        <a:off x="1105044" y="2831757"/>
        <a:ext cx="9360464" cy="925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F7136-89AA-439D-B09B-03339D8FC586}" type="datetimeFigureOut">
              <a:rPr lang="en-CA" smtClean="0"/>
              <a:t>2021-07-21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A9E69-CB48-4352-B402-B40C174E93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10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It usually is recommended that a student start their comprehensive exam after their first chapter is finished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A9E69-CB48-4352-B402-B40C174E93A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348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A9E69-CB48-4352-B402-B40C174E93A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7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A9E69-CB48-4352-B402-B40C174E93A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6289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A9E69-CB48-4352-B402-B40C174E93A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1165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A9E69-CB48-4352-B402-B40C174E93A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0889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A9E69-CB48-4352-B402-B40C174E93AD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8748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A9E69-CB48-4352-B402-B40C174E93AD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1513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A9E69-CB48-4352-B402-B40C174E93AD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4814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A9E69-CB48-4352-B402-B40C174E93AD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42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42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88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54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31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75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08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93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26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35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22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03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7/21/21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7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8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https://songsuwo.ca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NUL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79C60ED7-11F7-478C-AC8E-0865FABDAC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xmlns="" id="{D472C551-D440-40DF-9260-BDB9AC409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45F083-FC0B-41AB-A5AC-63107499F1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7983" b="7747"/>
          <a:stretch/>
        </p:blipFill>
        <p:spPr>
          <a:xfrm>
            <a:off x="20" y="176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B2FA08-AD88-4DEE-86CE-208EE8BDE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154" y="375112"/>
            <a:ext cx="6347918" cy="3670098"/>
          </a:xfrm>
        </p:spPr>
        <p:txBody>
          <a:bodyPr anchor="b">
            <a:normAutofit/>
          </a:bodyPr>
          <a:lstStyle/>
          <a:p>
            <a:r>
              <a:rPr lang="en-CA" sz="6600" dirty="0">
                <a:solidFill>
                  <a:srgbClr val="FFFFFF"/>
                </a:solidFill>
              </a:rPr>
              <a:t>SONGs Information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E40AD46-765F-4138-B973-51934D12C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320" y="4224213"/>
            <a:ext cx="6539024" cy="1134266"/>
          </a:xfrm>
        </p:spPr>
        <p:txBody>
          <a:bodyPr anchor="ctr">
            <a:normAutofit/>
          </a:bodyPr>
          <a:lstStyle/>
          <a:p>
            <a:r>
              <a:rPr lang="en-CA" sz="3200" dirty="0">
                <a:solidFill>
                  <a:srgbClr val="FFFFFF"/>
                </a:solidFill>
              </a:rPr>
              <a:t>Comprehensive Exam </a:t>
            </a:r>
            <a:br>
              <a:rPr lang="en-CA" sz="3200" dirty="0">
                <a:solidFill>
                  <a:srgbClr val="FFFFFF"/>
                </a:solidFill>
              </a:rPr>
            </a:br>
            <a:r>
              <a:rPr lang="en-CA" sz="3200" dirty="0">
                <a:solidFill>
                  <a:srgbClr val="FFFFFF"/>
                </a:solidFill>
              </a:rPr>
              <a:t>July 2021</a:t>
            </a:r>
          </a:p>
          <a:p>
            <a:endParaRPr lang="en-CA" sz="20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22">
            <a:extLst>
              <a:ext uri="{FF2B5EF4-FFF2-40B4-BE49-F238E27FC236}">
                <a16:creationId xmlns:a16="http://schemas.microsoft.com/office/drawing/2014/main" xmlns="" id="{508BEF50-7B1E-49A4-BC19-5F4F1D755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xmlns="" id="{3FBAD350-5664-4811-A208-657FB882D3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xmlns="" id="{C39ADB8F-D187-49D7-BDCF-C1B6DC7270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38CA0E-8BC0-4708-B75B-CB932778549F}"/>
              </a:ext>
            </a:extLst>
          </p:cNvPr>
          <p:cNvSpPr txBox="1"/>
          <p:nvPr/>
        </p:nvSpPr>
        <p:spPr>
          <a:xfrm>
            <a:off x="641788" y="5352879"/>
            <a:ext cx="855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dirty="0"/>
              <a:t>Presented by Megan Roussy, Chair of the Information Session Committee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9D3D39-2A5D-4A3A-A487-A8AE27A295F6}"/>
              </a:ext>
            </a:extLst>
          </p:cNvPr>
          <p:cNvSpPr txBox="1"/>
          <p:nvPr/>
        </p:nvSpPr>
        <p:spPr>
          <a:xfrm>
            <a:off x="9739423" y="6177106"/>
            <a:ext cx="225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dirty="0"/>
              <a:t>mroussy2@uwo.ca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D4B463E-6BC2-44C9-8779-90BA1BCC6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47" y="1213333"/>
            <a:ext cx="3812752" cy="186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F87277-E59C-49EB-9998-298CC1534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DD7CCE-0D0A-4EE8-B99E-B075583B9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237"/>
            <a:ext cx="10515600" cy="48395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Preparation feels “course based”​</a:t>
            </a:r>
          </a:p>
          <a:p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Over the few weeks/months you will meet with your 3 examiners to discuss the topics in detail (main themes and important details)​</a:t>
            </a:r>
          </a:p>
          <a:p>
            <a:pPr>
              <a:lnSpc>
                <a:spcPct val="120000"/>
              </a:lnSpc>
            </a:pPr>
            <a:r>
              <a:rPr lang="en-US" dirty="0"/>
              <a:t>They will assign relevant material readings/articles based on topics and examiners expertise - consult examiners to determine length of article list​</a:t>
            </a:r>
          </a:p>
          <a:p>
            <a:pPr>
              <a:lnSpc>
                <a:spcPct val="120000"/>
              </a:lnSpc>
            </a:pPr>
            <a:r>
              <a:rPr lang="en-US" dirty="0"/>
              <a:t>Try setting up meeting times well in advance with your examiners​</a:t>
            </a:r>
          </a:p>
          <a:p>
            <a:pPr>
              <a:lnSpc>
                <a:spcPct val="120000"/>
              </a:lnSpc>
            </a:pPr>
            <a:r>
              <a:rPr lang="en-US" dirty="0"/>
              <a:t>Meet with examiners on a regular basis, analogous to going to class​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This is your “study period”, leading up to your essay style exam​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34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A5B8C0-7345-49FE-832B-118EF9BF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374"/>
            <a:ext cx="10515600" cy="1325563"/>
          </a:xfrm>
        </p:spPr>
        <p:txBody>
          <a:bodyPr/>
          <a:lstStyle/>
          <a:p>
            <a:r>
              <a:rPr lang="en-CA" dirty="0"/>
              <a:t>Written </a:t>
            </a:r>
            <a:r>
              <a:rPr lang="en-CA" dirty="0" smtClean="0"/>
              <a:t>Exam (4 hours)</a:t>
            </a:r>
            <a:r>
              <a:rPr lang="en-CA" dirty="0"/>
              <a:t>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D807D3-3B90-415D-839D-B805FFDA6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937"/>
            <a:ext cx="10515600" cy="52660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When ready, contact the Program Coordinator to schedule your written exam</a:t>
            </a:r>
            <a:r>
              <a:rPr lang="en-US" sz="2000" dirty="0"/>
              <a:t>​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Style will be dependent on the topics discussed with examiners.​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Questions could be very detailed and specific or general concepts (e.g. history of a field, current controversies)​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Get 2 questions from each examiner, must answer 1 from each examiner​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No specific formatting rules​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Typically fill 1-2 pages per question using a provided laptop (no internet access)​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Exam is graded by faculty; 70% is required on each question to pass​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0756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0D631D-5BE0-45A6-A831-92494D94F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Oral Exam​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F9FBBE-60E6-46CF-A44C-97889C3DF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211"/>
            <a:ext cx="10515600" cy="5177926"/>
          </a:xfrm>
        </p:spPr>
        <p:txBody>
          <a:bodyPr>
            <a:normAutofit fontScale="62500" lnSpcReduction="20000"/>
          </a:bodyPr>
          <a:lstStyle/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If written exam is a pass (usually marked within 1-2 days)</a:t>
            </a: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Trebuchet MS" panose="020B0603020202020204" pitchFamily="34" charset="0"/>
              </a:rPr>
              <a:t>In </a:t>
            </a:r>
            <a:r>
              <a:rPr lang="en-US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~</a:t>
            </a:r>
            <a:r>
              <a:rPr lang="en-US" b="1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1 week </a:t>
            </a:r>
            <a:r>
              <a:rPr lang="en-US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you will have a “follow-up” oral </a:t>
            </a:r>
            <a:r>
              <a:rPr lang="en-US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exam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You will have to defend and showcase your knowledge on your topic </a:t>
            </a:r>
            <a:r>
              <a:rPr lang="en-US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areas</a:t>
            </a: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</a:br>
            <a:endParaRPr lang="en-US" b="0" i="0" u="none" strike="noStrike" dirty="0">
              <a:solidFill>
                <a:srgbClr val="404040"/>
              </a:solidFill>
              <a:effectLst/>
              <a:latin typeface="Trebuchet MS" panose="020B0603020202020204" pitchFamily="34" charset="0"/>
            </a:endParaRP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b="1" i="0" u="sng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2 stages </a:t>
            </a:r>
            <a:r>
              <a:rPr lang="en-US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– 1.5-2 hours (no presentation at beginning</a:t>
            </a:r>
            <a:r>
              <a:rPr lang="en-US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):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   1) Question Period </a:t>
            </a:r>
            <a:r>
              <a:rPr lang="en-US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         - </a:t>
            </a:r>
            <a:r>
              <a:rPr lang="en-US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Each examiner gets 15-20 minutes to question your knowledge of your </a:t>
            </a:r>
            <a:r>
              <a:rPr lang="en-US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topics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          - </a:t>
            </a:r>
            <a:r>
              <a:rPr lang="en-US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Quick break permitted at </a:t>
            </a:r>
            <a:r>
              <a:rPr lang="en-US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end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   2) Question Period </a:t>
            </a:r>
            <a:r>
              <a:rPr lang="en-US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       </a:t>
            </a:r>
            <a:r>
              <a:rPr lang="en-US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- Each examiner gets an additional 5-10 minutes to question your knowledge of your </a:t>
            </a:r>
            <a:r>
              <a:rPr lang="en-US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topics</a:t>
            </a:r>
            <a:endParaRPr lang="en-US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marL="0" indent="0" algn="l" rtl="0" fontAlgn="base">
              <a:lnSpc>
                <a:spcPct val="120000"/>
              </a:lnSpc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This is typically conversational, though the time limits are followed </a:t>
            </a:r>
            <a:r>
              <a:rPr lang="en-US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strictly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Pass or fail by majority </a:t>
            </a:r>
            <a:r>
              <a:rPr lang="en-US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vote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79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A7572-557E-4FBD-BD0C-721C9C696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51"/>
            <a:ext cx="10515600" cy="1325563"/>
          </a:xfrm>
        </p:spPr>
        <p:txBody>
          <a:bodyPr/>
          <a:lstStyle/>
          <a:p>
            <a:r>
              <a:rPr lang="en-CA" dirty="0"/>
              <a:t>How to Prepare​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F4243E-14A7-40B6-8D16-B3EE5B3E1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735"/>
            <a:ext cx="11159169" cy="5442332"/>
          </a:xfrm>
        </p:spPr>
        <p:txBody>
          <a:bodyPr>
            <a:normAutofit fontScale="55000" lnSpcReduction="20000"/>
          </a:bodyPr>
          <a:lstStyle/>
          <a:p>
            <a:pPr marL="0" indent="0" algn="l" rtl="0" fontAlgn="base">
              <a:buNone/>
            </a:pPr>
            <a:r>
              <a:rPr lang="en-US" sz="3300" b="0" i="0" u="sng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What to study</a:t>
            </a:r>
            <a:r>
              <a:rPr lang="en-US" sz="3300" b="0" i="0" u="sng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?</a:t>
            </a:r>
            <a:endParaRPr lang="en-US" sz="3300" b="0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300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Article details and all overarching themes and topics</a:t>
            </a:r>
            <a:r>
              <a:rPr lang="en-US" sz="3300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!</a:t>
            </a:r>
            <a:endParaRPr lang="en-US" sz="33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300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How do the articles and your readings relate to your own research project(s) and how they may shape your </a:t>
            </a:r>
            <a:r>
              <a:rPr lang="en-US" sz="3300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project</a:t>
            </a:r>
            <a:endParaRPr lang="en-US" sz="33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sz="3300" b="0" i="0" u="none" strike="noStrike" dirty="0">
              <a:solidFill>
                <a:srgbClr val="404040"/>
              </a:solidFill>
              <a:effectLst/>
              <a:latin typeface="Trebuchet MS" panose="020B0603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3300" b="0" i="0" u="sng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For the written</a:t>
            </a:r>
            <a:r>
              <a:rPr lang="en-US" sz="3300" b="0" i="0" u="sng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:</a:t>
            </a:r>
            <a:endParaRPr lang="en-US" sz="3300" b="0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300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Focus on article </a:t>
            </a:r>
            <a:r>
              <a:rPr lang="en-US" sz="3300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readings/details</a:t>
            </a:r>
            <a:endParaRPr lang="en-US" sz="33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300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Be able to reference specific papers in your essay </a:t>
            </a:r>
            <a:r>
              <a:rPr lang="en-US" sz="3300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questions</a:t>
            </a:r>
            <a:endParaRPr lang="en-US" sz="33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300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Focus on important </a:t>
            </a:r>
            <a:r>
              <a:rPr lang="en-US" sz="3300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definitions</a:t>
            </a:r>
            <a:endParaRPr lang="en-US" sz="33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300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Overall findings on given </a:t>
            </a:r>
            <a:r>
              <a:rPr lang="en-US" sz="3300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issues</a:t>
            </a:r>
            <a:endParaRPr lang="en-US" sz="33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300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Limitations</a:t>
            </a:r>
            <a:endParaRPr lang="en-US" sz="33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300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Future </a:t>
            </a:r>
            <a:r>
              <a:rPr lang="en-US" sz="3300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research</a:t>
            </a:r>
            <a:endParaRPr lang="en-US" sz="3300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33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3300" b="0" i="0" u="sng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For the oral</a:t>
            </a:r>
            <a:r>
              <a:rPr lang="en-US" sz="3300" b="0" i="0" u="sng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:</a:t>
            </a:r>
            <a:endParaRPr lang="en-US" sz="3300" b="0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300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Covers the overarching themes and </a:t>
            </a:r>
            <a:r>
              <a:rPr lang="en-US" sz="3300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topics</a:t>
            </a:r>
            <a:endParaRPr lang="en-US" sz="33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300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You need to show you understand all your </a:t>
            </a:r>
            <a:r>
              <a:rPr lang="en-US" sz="3300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material</a:t>
            </a:r>
            <a:endParaRPr lang="en-US" sz="33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300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Know it well enough that you can talk about it readily and </a:t>
            </a:r>
            <a:r>
              <a:rPr lang="en-US" sz="3300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easily</a:t>
            </a:r>
            <a:endParaRPr lang="en-US" sz="33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26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AEC422-80E5-4B0C-AB86-6FFA01D5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Option 2: Grant Writing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F52BF-CF83-4BD4-8E4C-1F91FB61B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545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grant is to be written by the student as an independent exercise, but the student will consult with mentor(s) during the initial stages.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proposal must outline an original research project of 3-5 years (usually 3 aims) The grant proposal should be related to - but not be the same as – your thesis research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3 steps</a:t>
            </a:r>
          </a:p>
          <a:p>
            <a:pPr marL="0" indent="0">
              <a:buNone/>
            </a:pPr>
            <a:r>
              <a:rPr lang="en-US" dirty="0"/>
              <a:t>◦ 1. 1-page general summary</a:t>
            </a:r>
          </a:p>
          <a:p>
            <a:pPr marL="0" indent="0">
              <a:buNone/>
            </a:pPr>
            <a:r>
              <a:rPr lang="en-US" dirty="0"/>
              <a:t>◦ 2. 10-page written report</a:t>
            </a:r>
          </a:p>
          <a:p>
            <a:pPr marL="0" indent="0">
              <a:buNone/>
            </a:pPr>
            <a:r>
              <a:rPr lang="en-US" dirty="0"/>
              <a:t>◦ 3. ~2h oral defense</a:t>
            </a: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0A9E88-6A1D-4B01-97FF-B4E252FCE3D2}"/>
              </a:ext>
            </a:extLst>
          </p:cNvPr>
          <p:cNvSpPr txBox="1"/>
          <p:nvPr/>
        </p:nvSpPr>
        <p:spPr>
          <a:xfrm>
            <a:off x="7728136" y="4496849"/>
            <a:ext cx="2903359" cy="1200329"/>
          </a:xfrm>
          <a:prstGeom prst="rect">
            <a:avLst/>
          </a:prstGeom>
          <a:noFill/>
          <a:ln w="28575">
            <a:solidFill>
              <a:srgbClr val="F6AA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Overlap in 1-2 of 3 areas:</a:t>
            </a:r>
          </a:p>
          <a:p>
            <a:r>
              <a:rPr lang="en-US" dirty="0"/>
              <a:t>- Methodology</a:t>
            </a:r>
          </a:p>
          <a:p>
            <a:r>
              <a:rPr lang="en-US" dirty="0"/>
              <a:t>- Topic</a:t>
            </a:r>
          </a:p>
          <a:p>
            <a:r>
              <a:rPr lang="en-US" dirty="0"/>
              <a:t>- Model</a:t>
            </a:r>
            <a:endParaRPr lang="en-CA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8FC9E7D2-8E01-4A82-AE55-439155851F96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6312665" y="4219460"/>
            <a:ext cx="1415471" cy="877554"/>
          </a:xfrm>
          <a:prstGeom prst="straightConnector1">
            <a:avLst/>
          </a:prstGeom>
          <a:ln w="28575">
            <a:solidFill>
              <a:srgbClr val="F6AA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1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07923-912D-40D2-8528-1E8E47F52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5"/>
            <a:ext cx="10515600" cy="1325563"/>
          </a:xfrm>
        </p:spPr>
        <p:txBody>
          <a:bodyPr/>
          <a:lstStyle/>
          <a:p>
            <a:r>
              <a:rPr lang="en-CA" dirty="0"/>
              <a:t>Steps: Grant Option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179DB19-8011-436E-AF21-A8770B41CF78}"/>
              </a:ext>
            </a:extLst>
          </p:cNvPr>
          <p:cNvGrpSpPr/>
          <p:nvPr/>
        </p:nvGrpSpPr>
        <p:grpSpPr>
          <a:xfrm>
            <a:off x="1036506" y="2525933"/>
            <a:ext cx="1105044" cy="1578634"/>
            <a:chOff x="0" y="2057"/>
            <a:chExt cx="1105044" cy="1578634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xmlns="" id="{919FFE6E-BFA3-45ED-A5EF-69451FFC1E40}"/>
                </a:ext>
              </a:extLst>
            </p:cNvPr>
            <p:cNvSpPr/>
            <p:nvPr/>
          </p:nvSpPr>
          <p:spPr>
            <a:xfrm rot="5400000">
              <a:off x="-236795" y="238852"/>
              <a:ext cx="1578634" cy="1105044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xmlns="" id="{A4A5B748-A68E-4AEE-920A-656DE1CC3682}"/>
                </a:ext>
              </a:extLst>
            </p:cNvPr>
            <p:cNvSpPr txBox="1"/>
            <p:nvPr/>
          </p:nvSpPr>
          <p:spPr>
            <a:xfrm>
              <a:off x="0" y="554579"/>
              <a:ext cx="1105044" cy="473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400" kern="1200" dirty="0"/>
                <a:t>Step 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6D9FF52-0AD0-4363-89B6-0F32C7D52EDC}"/>
              </a:ext>
            </a:extLst>
          </p:cNvPr>
          <p:cNvGrpSpPr/>
          <p:nvPr/>
        </p:nvGrpSpPr>
        <p:grpSpPr>
          <a:xfrm>
            <a:off x="2141549" y="2525935"/>
            <a:ext cx="9410555" cy="1026112"/>
            <a:chOff x="1105043" y="2059"/>
            <a:chExt cx="9410555" cy="1026112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xmlns="" id="{AD8D709C-3994-4F29-8ED6-1EF1F8D80B08}"/>
                </a:ext>
              </a:extLst>
            </p:cNvPr>
            <p:cNvSpPr/>
            <p:nvPr/>
          </p:nvSpPr>
          <p:spPr>
            <a:xfrm rot="5400000">
              <a:off x="5297265" y="-4190163"/>
              <a:ext cx="1026112" cy="9410555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Top Corners Rounded 6">
              <a:extLst>
                <a:ext uri="{FF2B5EF4-FFF2-40B4-BE49-F238E27FC236}">
                  <a16:creationId xmlns:a16="http://schemas.microsoft.com/office/drawing/2014/main" xmlns="" id="{60FCB957-3A14-4D03-9B32-E694AC0C6835}"/>
                </a:ext>
              </a:extLst>
            </p:cNvPr>
            <p:cNvSpPr txBox="1"/>
            <p:nvPr/>
          </p:nvSpPr>
          <p:spPr>
            <a:xfrm>
              <a:off x="1105044" y="52149"/>
              <a:ext cx="9360464" cy="925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472" tIns="19685" rIns="19685" bIns="19685" numCol="1" spcCol="1270" anchor="ctr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100" kern="1200" dirty="0"/>
                <a:t>Write 1 page summary </a:t>
              </a:r>
              <a:endParaRPr lang="en-CA" sz="31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B6B3F7E-8F88-4ABF-BFC7-FA3FE123FA51}"/>
              </a:ext>
            </a:extLst>
          </p:cNvPr>
          <p:cNvGrpSpPr/>
          <p:nvPr/>
        </p:nvGrpSpPr>
        <p:grpSpPr>
          <a:xfrm>
            <a:off x="1036507" y="3834768"/>
            <a:ext cx="1105044" cy="1578634"/>
            <a:chOff x="0" y="2057"/>
            <a:chExt cx="1105044" cy="1578634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A7048DDF-168A-4C9C-BCF6-6B372EE333C4}"/>
                </a:ext>
              </a:extLst>
            </p:cNvPr>
            <p:cNvSpPr/>
            <p:nvPr/>
          </p:nvSpPr>
          <p:spPr>
            <a:xfrm rot="5400000">
              <a:off x="-236795" y="238852"/>
              <a:ext cx="1578634" cy="1105044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xmlns="" id="{6FE497A8-70F3-4C5B-BEDC-EBAEB9375795}"/>
                </a:ext>
              </a:extLst>
            </p:cNvPr>
            <p:cNvSpPr txBox="1"/>
            <p:nvPr/>
          </p:nvSpPr>
          <p:spPr>
            <a:xfrm>
              <a:off x="0" y="554579"/>
              <a:ext cx="1105044" cy="473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400" kern="1200" dirty="0"/>
                <a:t>Step 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F7C0AB4-9214-4D76-ACB0-45342FDDE87C}"/>
              </a:ext>
            </a:extLst>
          </p:cNvPr>
          <p:cNvGrpSpPr/>
          <p:nvPr/>
        </p:nvGrpSpPr>
        <p:grpSpPr>
          <a:xfrm>
            <a:off x="2141550" y="3834770"/>
            <a:ext cx="9410555" cy="1026112"/>
            <a:chOff x="1105043" y="2059"/>
            <a:chExt cx="9410555" cy="1026112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xmlns="" id="{F2401AC3-0344-428E-874E-4F3787A29A8F}"/>
                </a:ext>
              </a:extLst>
            </p:cNvPr>
            <p:cNvSpPr/>
            <p:nvPr/>
          </p:nvSpPr>
          <p:spPr>
            <a:xfrm rot="5400000">
              <a:off x="5297265" y="-4190163"/>
              <a:ext cx="1026112" cy="9410555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Top Corners Rounded 6">
              <a:extLst>
                <a:ext uri="{FF2B5EF4-FFF2-40B4-BE49-F238E27FC236}">
                  <a16:creationId xmlns:a16="http://schemas.microsoft.com/office/drawing/2014/main" xmlns="" id="{50F4DCA5-2FCB-4796-BDD5-E6B0905EBC48}"/>
                </a:ext>
              </a:extLst>
            </p:cNvPr>
            <p:cNvSpPr txBox="1"/>
            <p:nvPr/>
          </p:nvSpPr>
          <p:spPr>
            <a:xfrm>
              <a:off x="1105044" y="52149"/>
              <a:ext cx="9360464" cy="925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472" tIns="19685" rIns="19685" bIns="19685" numCol="1" spcCol="1270" anchor="ctr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100" dirty="0"/>
                <a:t>Submit written full report </a:t>
              </a:r>
              <a:endParaRPr lang="en-CA" sz="3100" kern="12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93425E2-4347-449F-BBB0-0B2CF1F0DD4D}"/>
              </a:ext>
            </a:extLst>
          </p:cNvPr>
          <p:cNvGrpSpPr/>
          <p:nvPr/>
        </p:nvGrpSpPr>
        <p:grpSpPr>
          <a:xfrm>
            <a:off x="1036507" y="5167313"/>
            <a:ext cx="1105044" cy="1578634"/>
            <a:chOff x="0" y="2057"/>
            <a:chExt cx="1105044" cy="1578634"/>
          </a:xfrm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xmlns="" id="{1D85AFE1-603D-4C49-B33C-96CB9A37ED83}"/>
                </a:ext>
              </a:extLst>
            </p:cNvPr>
            <p:cNvSpPr/>
            <p:nvPr/>
          </p:nvSpPr>
          <p:spPr>
            <a:xfrm rot="5400000">
              <a:off x="-236795" y="238852"/>
              <a:ext cx="1578634" cy="1105044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Arrow: Chevron 4">
              <a:extLst>
                <a:ext uri="{FF2B5EF4-FFF2-40B4-BE49-F238E27FC236}">
                  <a16:creationId xmlns:a16="http://schemas.microsoft.com/office/drawing/2014/main" xmlns="" id="{E0DF0C59-FDB5-4BEA-B053-75F78F179907}"/>
                </a:ext>
              </a:extLst>
            </p:cNvPr>
            <p:cNvSpPr txBox="1"/>
            <p:nvPr/>
          </p:nvSpPr>
          <p:spPr>
            <a:xfrm>
              <a:off x="0" y="554579"/>
              <a:ext cx="1105044" cy="473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400" kern="1200" dirty="0"/>
                <a:t>Step 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5819513-BB18-4BE3-847C-5BC33EC5858F}"/>
              </a:ext>
            </a:extLst>
          </p:cNvPr>
          <p:cNvGrpSpPr/>
          <p:nvPr/>
        </p:nvGrpSpPr>
        <p:grpSpPr>
          <a:xfrm>
            <a:off x="2141550" y="5167315"/>
            <a:ext cx="9410555" cy="1026112"/>
            <a:chOff x="1105043" y="2059"/>
            <a:chExt cx="9410555" cy="1026112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xmlns="" id="{F449AD53-F108-4CFE-B1F4-39F93CED19DB}"/>
                </a:ext>
              </a:extLst>
            </p:cNvPr>
            <p:cNvSpPr/>
            <p:nvPr/>
          </p:nvSpPr>
          <p:spPr>
            <a:xfrm rot="5400000">
              <a:off x="5297265" y="-4190163"/>
              <a:ext cx="1026112" cy="9410555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: Top Corners Rounded 6">
              <a:extLst>
                <a:ext uri="{FF2B5EF4-FFF2-40B4-BE49-F238E27FC236}">
                  <a16:creationId xmlns:a16="http://schemas.microsoft.com/office/drawing/2014/main" xmlns="" id="{5BECC90C-597E-42A0-9B6E-F694781F3136}"/>
                </a:ext>
              </a:extLst>
            </p:cNvPr>
            <p:cNvSpPr txBox="1"/>
            <p:nvPr/>
          </p:nvSpPr>
          <p:spPr>
            <a:xfrm>
              <a:off x="1105044" y="52149"/>
              <a:ext cx="9360464" cy="925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472" tIns="19685" rIns="19685" bIns="19685" numCol="1" spcCol="1270" anchor="ctr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100" dirty="0"/>
                <a:t>Oral defense </a:t>
              </a:r>
              <a:endParaRPr lang="en-CA" sz="3100" kern="12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B253226-BA82-4055-9132-AF3E2E9F523F}"/>
              </a:ext>
            </a:extLst>
          </p:cNvPr>
          <p:cNvGrpSpPr/>
          <p:nvPr/>
        </p:nvGrpSpPr>
        <p:grpSpPr>
          <a:xfrm>
            <a:off x="1047524" y="1229524"/>
            <a:ext cx="1105044" cy="1578634"/>
            <a:chOff x="0" y="2057"/>
            <a:chExt cx="1105044" cy="1578634"/>
          </a:xfrm>
        </p:grpSpPr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xmlns="" id="{FC59D783-57E1-4508-A44C-FCCC5BCF3BC4}"/>
                </a:ext>
              </a:extLst>
            </p:cNvPr>
            <p:cNvSpPr/>
            <p:nvPr/>
          </p:nvSpPr>
          <p:spPr>
            <a:xfrm rot="5400000">
              <a:off x="-236795" y="238852"/>
              <a:ext cx="1578634" cy="1105044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Arrow: Chevron 4">
              <a:extLst>
                <a:ext uri="{FF2B5EF4-FFF2-40B4-BE49-F238E27FC236}">
                  <a16:creationId xmlns:a16="http://schemas.microsoft.com/office/drawing/2014/main" xmlns="" id="{697A119C-A212-4B33-87CA-ED7B271B8D3C}"/>
                </a:ext>
              </a:extLst>
            </p:cNvPr>
            <p:cNvSpPr txBox="1"/>
            <p:nvPr/>
          </p:nvSpPr>
          <p:spPr>
            <a:xfrm>
              <a:off x="0" y="554579"/>
              <a:ext cx="1105044" cy="473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400" kern="1200" dirty="0"/>
                <a:t>Step 1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58EB998-2D60-4ABC-A8FA-EC07A2A8D3D5}"/>
              </a:ext>
            </a:extLst>
          </p:cNvPr>
          <p:cNvGrpSpPr/>
          <p:nvPr/>
        </p:nvGrpSpPr>
        <p:grpSpPr>
          <a:xfrm>
            <a:off x="2152567" y="1229526"/>
            <a:ext cx="9410555" cy="1026112"/>
            <a:chOff x="1105043" y="2059"/>
            <a:chExt cx="9410555" cy="1026112"/>
          </a:xfrm>
        </p:grpSpPr>
        <p:sp>
          <p:nvSpPr>
            <p:cNvPr id="33" name="Rectangle: Top Corners Rounded 32">
              <a:extLst>
                <a:ext uri="{FF2B5EF4-FFF2-40B4-BE49-F238E27FC236}">
                  <a16:creationId xmlns:a16="http://schemas.microsoft.com/office/drawing/2014/main" xmlns="" id="{8497A1DF-0E40-42F9-8D92-2E6E2DC90BC7}"/>
                </a:ext>
              </a:extLst>
            </p:cNvPr>
            <p:cNvSpPr/>
            <p:nvPr/>
          </p:nvSpPr>
          <p:spPr>
            <a:xfrm rot="5400000">
              <a:off x="5297265" y="-4190163"/>
              <a:ext cx="1026112" cy="9410555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: Top Corners Rounded 6">
              <a:extLst>
                <a:ext uri="{FF2B5EF4-FFF2-40B4-BE49-F238E27FC236}">
                  <a16:creationId xmlns:a16="http://schemas.microsoft.com/office/drawing/2014/main" xmlns="" id="{EC308775-CFC5-4CC9-BA40-EE47E04FCA38}"/>
                </a:ext>
              </a:extLst>
            </p:cNvPr>
            <p:cNvSpPr txBox="1"/>
            <p:nvPr/>
          </p:nvSpPr>
          <p:spPr>
            <a:xfrm>
              <a:off x="1105044" y="52149"/>
              <a:ext cx="9360464" cy="925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472" tIns="19685" rIns="19685" bIns="19685" numCol="1" spcCol="1270" anchor="ctr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100" kern="1200" dirty="0"/>
                <a:t>Meet with your mentor(s) </a:t>
              </a:r>
              <a:endParaRPr lang="en-CA" sz="3100" kern="1200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389A04A-6774-421B-988A-719B75BA59FB}"/>
              </a:ext>
            </a:extLst>
          </p:cNvPr>
          <p:cNvSpPr txBox="1"/>
          <p:nvPr/>
        </p:nvSpPr>
        <p:spPr>
          <a:xfrm>
            <a:off x="10321227" y="3515528"/>
            <a:ext cx="125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4 weeks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790846D-182B-45CF-B814-E541D1AE525D}"/>
              </a:ext>
            </a:extLst>
          </p:cNvPr>
          <p:cNvSpPr txBox="1"/>
          <p:nvPr/>
        </p:nvSpPr>
        <p:spPr>
          <a:xfrm>
            <a:off x="10321227" y="4829432"/>
            <a:ext cx="110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 weeks</a:t>
            </a:r>
          </a:p>
        </p:txBody>
      </p:sp>
    </p:spTree>
    <p:extLst>
      <p:ext uri="{BB962C8B-B14F-4D97-AF65-F5344CB8AC3E}">
        <p14:creationId xmlns:p14="http://schemas.microsoft.com/office/powerpoint/2010/main" val="17224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DBD23-0404-49C4-9442-7CCB134C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711"/>
            <a:ext cx="10515600" cy="1325563"/>
          </a:xfrm>
        </p:spPr>
        <p:txBody>
          <a:bodyPr/>
          <a:lstStyle/>
          <a:p>
            <a:r>
              <a:rPr lang="en-CA" dirty="0"/>
              <a:t>Meet your Mentors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77F9CA-56FD-4F0A-9FBB-D4881C7F9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2088"/>
            <a:ext cx="10515600" cy="5257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/>
              <a:t>1) Brainstorm what overarching question(s) you want to answer – narrow your topic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300" dirty="0"/>
              <a:t>      • Background readings to ensure this work has not been done</a:t>
            </a:r>
            <a:br>
              <a:rPr lang="en-US" sz="2300" dirty="0"/>
            </a:br>
            <a:r>
              <a:rPr lang="en-US" sz="2300" dirty="0"/>
              <a:t>      • Outline aims</a:t>
            </a:r>
            <a:br>
              <a:rPr lang="en-US" sz="2300" dirty="0"/>
            </a:br>
            <a:r>
              <a:rPr lang="en-US" sz="2300" dirty="0"/>
              <a:t>      • While you may have certain methods or studies in mind that is related to </a:t>
            </a:r>
            <a:br>
              <a:rPr lang="en-US" sz="2300" dirty="0"/>
            </a:br>
            <a:r>
              <a:rPr lang="en-US" sz="2300" dirty="0"/>
              <a:t>         your proposal, be sure your aims fall under a common theme or title</a:t>
            </a:r>
          </a:p>
          <a:p>
            <a:pPr marL="0" indent="0">
              <a:buNone/>
            </a:pP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>2) After you have a honed topic  - have several meetings/emails with your mentors: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300" dirty="0"/>
              <a:t>       • Streamline aims/scope &amp; hypotheses</a:t>
            </a:r>
            <a:br>
              <a:rPr lang="en-US" sz="2300" dirty="0"/>
            </a:br>
            <a:r>
              <a:rPr lang="en-US" sz="2300" dirty="0"/>
              <a:t>       • Discuss practicality &amp; caveats</a:t>
            </a:r>
          </a:p>
          <a:p>
            <a:pPr marL="0" indent="0">
              <a:buNone/>
            </a:pPr>
            <a:r>
              <a:rPr lang="en-US" sz="2300" dirty="0"/>
              <a:t>       • Review experimental design and proposed analysis </a:t>
            </a:r>
          </a:p>
          <a:p>
            <a:pPr marL="0" indent="0">
              <a:buNone/>
            </a:pPr>
            <a:r>
              <a:rPr lang="en-US" sz="2300" dirty="0"/>
              <a:t>       • </a:t>
            </a:r>
            <a:r>
              <a:rPr lang="en-US" sz="2300" u="sng" dirty="0"/>
              <a:t>Don’t show up empty handed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37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96172B-D4B0-4A21-BF75-2D83A2F6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A" dirty="0"/>
              <a:t>Summary Page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BC0CF9-F6F2-4C4A-BD35-0E2F14DA3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720"/>
            <a:ext cx="10515600" cy="553046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5500" dirty="0"/>
              <a:t>Overall, the summary should give your examiners a clear picture of the (1) questions and (2) experiments you are covering in your proposal</a:t>
            </a:r>
            <a:br>
              <a:rPr lang="en-US" sz="5500" dirty="0"/>
            </a:br>
            <a:endParaRPr lang="en-US" sz="5500" dirty="0"/>
          </a:p>
          <a:p>
            <a:pPr>
              <a:lnSpc>
                <a:spcPct val="120000"/>
              </a:lnSpc>
            </a:pPr>
            <a:r>
              <a:rPr lang="en-US" sz="5500" u="sng" dirty="0"/>
              <a:t> Summary Page Outline Suggestions</a:t>
            </a:r>
            <a:r>
              <a:rPr lang="en-US" sz="5500" dirty="0"/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500" dirty="0"/>
              <a:t>                   - Introduction</a:t>
            </a:r>
            <a:br>
              <a:rPr lang="en-US" sz="5500" dirty="0"/>
            </a:br>
            <a:r>
              <a:rPr lang="en-US" sz="5500" dirty="0"/>
              <a:t>                   - Overarching inclusive statement</a:t>
            </a:r>
            <a:br>
              <a:rPr lang="en-US" sz="5500" dirty="0"/>
            </a:br>
            <a:r>
              <a:rPr lang="en-US" sz="5500" dirty="0"/>
              <a:t>                  -  Key background information</a:t>
            </a:r>
            <a:br>
              <a:rPr lang="en-US" sz="5500" dirty="0"/>
            </a:br>
            <a:r>
              <a:rPr lang="en-US" sz="5500" dirty="0"/>
              <a:t>                  -  Outline Aim 1</a:t>
            </a:r>
            <a:br>
              <a:rPr lang="en-US" sz="5500" dirty="0"/>
            </a:br>
            <a:r>
              <a:rPr lang="en-US" sz="5500" dirty="0"/>
              <a:t>                              - Rational</a:t>
            </a:r>
            <a:br>
              <a:rPr lang="en-US" sz="5500" dirty="0"/>
            </a:br>
            <a:r>
              <a:rPr lang="en-US" sz="5500" dirty="0"/>
              <a:t>                              - Hypothesis</a:t>
            </a:r>
            <a:br>
              <a:rPr lang="en-US" sz="5500" dirty="0"/>
            </a:br>
            <a:r>
              <a:rPr lang="en-US" sz="5500" dirty="0"/>
              <a:t>                              - Methodology</a:t>
            </a:r>
            <a:br>
              <a:rPr lang="en-US" sz="5500" dirty="0"/>
            </a:br>
            <a:r>
              <a:rPr lang="en-US" sz="5500" dirty="0"/>
              <a:t>                   - Outline Aim 2 and Aim 3 with same subsections </a:t>
            </a:r>
            <a:br>
              <a:rPr lang="en-US" sz="5500" dirty="0"/>
            </a:br>
            <a:r>
              <a:rPr lang="en-US" sz="5500" dirty="0"/>
              <a:t>                   - Conclusion</a:t>
            </a:r>
            <a:br>
              <a:rPr lang="en-US" sz="5500" dirty="0"/>
            </a:br>
            <a:r>
              <a:rPr lang="en-US" sz="5500" dirty="0"/>
              <a:t>                   - Significance statement</a:t>
            </a:r>
          </a:p>
          <a:p>
            <a:pPr>
              <a:lnSpc>
                <a:spcPct val="120000"/>
              </a:lnSpc>
            </a:pPr>
            <a:endParaRPr lang="en-US" sz="5500" dirty="0"/>
          </a:p>
          <a:p>
            <a:pPr>
              <a:lnSpc>
                <a:spcPct val="120000"/>
              </a:lnSpc>
            </a:pPr>
            <a:r>
              <a:rPr lang="en-US" sz="5500" b="1" dirty="0"/>
              <a:t>Once you submit your summary page to the Program Coordinator, you can no longer consult your mentors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66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CB5B8E-44FE-453A-AC8C-37817C3A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937"/>
            <a:ext cx="10515600" cy="1325563"/>
          </a:xfrm>
        </p:spPr>
        <p:txBody>
          <a:bodyPr/>
          <a:lstStyle/>
          <a:p>
            <a:r>
              <a:rPr lang="en-CA" dirty="0"/>
              <a:t>Full </a:t>
            </a:r>
            <a:r>
              <a:rPr lang="en-CA" dirty="0" smtClean="0"/>
              <a:t>Grant (10 Page Body)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DCEFCA-EF62-4233-B229-ADC99F49E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79" y="1495780"/>
            <a:ext cx="10515600" cy="2031325"/>
          </a:xfrm>
        </p:spPr>
        <p:txBody>
          <a:bodyPr/>
          <a:lstStyle/>
          <a:p>
            <a:r>
              <a:rPr lang="en-US" sz="2400" b="1" dirty="0"/>
              <a:t>Must submit your full grant 4 weeks after your summary page</a:t>
            </a:r>
          </a:p>
          <a:p>
            <a:r>
              <a:rPr lang="en-US" sz="2400" dirty="0"/>
              <a:t>Expand on what you’ve outlined in your proposal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u="sng" dirty="0"/>
              <a:t>7 main sections:</a:t>
            </a:r>
            <a:endParaRPr lang="en-CA" sz="24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5D1929-65F6-433C-A6A9-BA3DEF879B5E}"/>
              </a:ext>
            </a:extLst>
          </p:cNvPr>
          <p:cNvSpPr txBox="1"/>
          <p:nvPr/>
        </p:nvSpPr>
        <p:spPr>
          <a:xfrm>
            <a:off x="925879" y="3314571"/>
            <a:ext cx="169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1) Abstract</a:t>
            </a:r>
          </a:p>
          <a:p>
            <a:r>
              <a:rPr lang="en-CA" dirty="0"/>
              <a:t>• &lt; 250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17D77A-B649-4B9A-B822-D2C981901E08}"/>
              </a:ext>
            </a:extLst>
          </p:cNvPr>
          <p:cNvSpPr txBox="1"/>
          <p:nvPr/>
        </p:nvSpPr>
        <p:spPr>
          <a:xfrm>
            <a:off x="856105" y="4336079"/>
            <a:ext cx="2548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2) Summary</a:t>
            </a:r>
          </a:p>
          <a:p>
            <a:r>
              <a:rPr lang="en-US" dirty="0"/>
              <a:t>• &lt; 500 words</a:t>
            </a:r>
          </a:p>
          <a:p>
            <a:r>
              <a:rPr lang="en-US" dirty="0"/>
              <a:t>• A longer version of the abstract, and more specific version of your original summary 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E87107-5454-4DDF-9CF6-5A78CC7EBE93}"/>
              </a:ext>
            </a:extLst>
          </p:cNvPr>
          <p:cNvSpPr txBox="1"/>
          <p:nvPr/>
        </p:nvSpPr>
        <p:spPr>
          <a:xfrm>
            <a:off x="3992010" y="3261134"/>
            <a:ext cx="19325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3) Background </a:t>
            </a:r>
          </a:p>
          <a:p>
            <a:r>
              <a:rPr lang="en-US" dirty="0"/>
              <a:t>• Review of literature necessary to understand your proposal</a:t>
            </a:r>
          </a:p>
          <a:p>
            <a:r>
              <a:rPr lang="en-US" dirty="0"/>
              <a:t>• ~ 3 pages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C3C0CD-5D19-4581-8600-5C295F6F43C9}"/>
              </a:ext>
            </a:extLst>
          </p:cNvPr>
          <p:cNvSpPr txBox="1"/>
          <p:nvPr/>
        </p:nvSpPr>
        <p:spPr>
          <a:xfrm>
            <a:off x="6330796" y="3241854"/>
            <a:ext cx="1608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4) Research design and methods </a:t>
            </a:r>
          </a:p>
          <a:p>
            <a:r>
              <a:rPr lang="en-US" dirty="0"/>
              <a:t>• Specify the details of each aim</a:t>
            </a: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FE598C-4E32-4E67-9C5A-BAE8AF7BFC7D}"/>
              </a:ext>
            </a:extLst>
          </p:cNvPr>
          <p:cNvSpPr txBox="1"/>
          <p:nvPr/>
        </p:nvSpPr>
        <p:spPr>
          <a:xfrm>
            <a:off x="8526597" y="3261134"/>
            <a:ext cx="24209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5) Future directions</a:t>
            </a:r>
            <a:br>
              <a:rPr lang="en-US" b="1" dirty="0"/>
            </a:br>
            <a:endParaRPr lang="en-US" dirty="0"/>
          </a:p>
          <a:p>
            <a:r>
              <a:rPr lang="en-US" b="1" dirty="0"/>
              <a:t>6) Feasibility </a:t>
            </a:r>
          </a:p>
          <a:p>
            <a:r>
              <a:rPr lang="en-US" dirty="0"/>
              <a:t>• not necessary section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7) Overall significance/Implications </a:t>
            </a:r>
            <a:br>
              <a:rPr lang="en-US" b="1" dirty="0"/>
            </a:br>
            <a:r>
              <a:rPr lang="en-US" dirty="0"/>
              <a:t>• ~1/3 to 1/2 a page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15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990600"/>
            <a:ext cx="81153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6D8653-886D-4092-9CCA-EA92FFBF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057"/>
            <a:ext cx="10515600" cy="1325563"/>
          </a:xfrm>
        </p:spPr>
        <p:txBody>
          <a:bodyPr/>
          <a:lstStyle/>
          <a:p>
            <a:r>
              <a:rPr lang="en-CA" dirty="0"/>
              <a:t>Comprehensive Examination for PhD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380623-AB91-403B-B202-9BAF18A97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0540"/>
            <a:ext cx="10515600" cy="486161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comprehensive examination must be undertaken within the first </a:t>
            </a:r>
            <a:r>
              <a:rPr lang="en-US" b="1" dirty="0"/>
              <a:t>18 months </a:t>
            </a:r>
            <a:r>
              <a:rPr lang="en-US" dirty="0"/>
              <a:t>of registration in the PhD program. </a:t>
            </a:r>
          </a:p>
          <a:p>
            <a:pPr>
              <a:lnSpc>
                <a:spcPct val="120000"/>
              </a:lnSpc>
            </a:pPr>
            <a:r>
              <a:rPr lang="en-US" dirty="0"/>
              <a:t>Students that roll-over into a PhD should complete this program requirement within the </a:t>
            </a:r>
            <a:r>
              <a:rPr lang="en-US" b="1" dirty="0"/>
              <a:t>first year </a:t>
            </a:r>
            <a:r>
              <a:rPr lang="en-US" dirty="0"/>
              <a:t>of PhD registration.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CA" dirty="0"/>
              <a:t>    </a:t>
            </a:r>
            <a:r>
              <a:rPr lang="en-CA" b="1" u="sng" dirty="0"/>
              <a:t>Purpose</a:t>
            </a:r>
            <a:r>
              <a:rPr lang="en-CA" dirty="0"/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CA" dirty="0"/>
              <a:t>      - </a:t>
            </a:r>
            <a:r>
              <a:rPr lang="en-US" dirty="0"/>
              <a:t>evaluate the student’s knowledge of their field of </a:t>
            </a:r>
            <a:br>
              <a:rPr lang="en-US" dirty="0"/>
            </a:br>
            <a:r>
              <a:rPr lang="en-US" dirty="0"/>
              <a:t>        research/ related fields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     - evaluate the student’s ability to critically reflect on </a:t>
            </a:r>
            <a:br>
              <a:rPr lang="en-US" dirty="0"/>
            </a:br>
            <a:r>
              <a:rPr lang="en-US" dirty="0"/>
              <a:t>        different experimental approaches and to link different </a:t>
            </a:r>
            <a:br>
              <a:rPr lang="en-US" dirty="0"/>
            </a:br>
            <a:r>
              <a:rPr lang="en-US" dirty="0"/>
              <a:t>        concepts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     - evaluate the student’s ability to conduct research at the level </a:t>
            </a:r>
            <a:br>
              <a:rPr lang="en-US" dirty="0"/>
            </a:br>
            <a:r>
              <a:rPr lang="en-US" dirty="0"/>
              <a:t>        of a PhD student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80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2D2E9E-00D2-46A0-BBF2-4D41200B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45"/>
            <a:ext cx="10515600" cy="1325563"/>
          </a:xfrm>
        </p:spPr>
        <p:txBody>
          <a:bodyPr/>
          <a:lstStyle/>
          <a:p>
            <a:r>
              <a:rPr lang="en-CA" dirty="0"/>
              <a:t>Oral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B9026-3292-4CAC-8584-629F58D8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4738"/>
            <a:ext cx="10515600" cy="55194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/>
              <a:t>Program Coordinator will set a date for the oral exam (~2 weeks after submission).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Take these 2 weeks to study and create a presentation for your oral defense. 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The proposal will be rated as “Acceptable”, “Acceptable with Minor Revisions”, or “In Need of Major Revision”. At least two out of the three examiners must find the grant proposal “</a:t>
            </a:r>
            <a:r>
              <a:rPr lang="en-US" sz="1600" dirty="0" err="1"/>
              <a:t>Acceptable”and</a:t>
            </a:r>
            <a:r>
              <a:rPr lang="en-US" sz="1600" dirty="0"/>
              <a:t>/or “Acceptable with Minor Revisions” to proceed to the oral exam.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Constructive feedback will also be requested from each examiner.</a:t>
            </a:r>
            <a:br>
              <a:rPr lang="en-US" sz="1600" dirty="0"/>
            </a:br>
            <a:endParaRPr lang="en-US" sz="16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/>
              <a:t>     1. </a:t>
            </a:r>
            <a:r>
              <a:rPr lang="en-US" sz="1600" u="sng" dirty="0"/>
              <a:t>Oral Presentation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/>
              <a:t>         • Set up your presentation similar to seminar meetings, or for the 1st year master’s presentation</a:t>
            </a:r>
            <a:br>
              <a:rPr lang="en-US" sz="1600" dirty="0"/>
            </a:br>
            <a:r>
              <a:rPr lang="en-US" sz="1600" dirty="0"/>
              <a:t>         • ~ 15 minutes long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/>
              <a:t>     2. </a:t>
            </a:r>
            <a:r>
              <a:rPr lang="en-US" sz="1600" u="sng" dirty="0"/>
              <a:t>Question Period 1</a:t>
            </a:r>
            <a:br>
              <a:rPr lang="en-US" sz="1600" u="sng" dirty="0"/>
            </a:br>
            <a:r>
              <a:rPr lang="en-US" sz="1600" dirty="0"/>
              <a:t>         • Each examiner gets 15 minutes to question your knowledge of your proposal and topic</a:t>
            </a:r>
            <a:br>
              <a:rPr lang="en-US" sz="1600" dirty="0"/>
            </a:br>
            <a:r>
              <a:rPr lang="en-US" sz="1600" dirty="0"/>
              <a:t>                -Quick break permitted at end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/>
              <a:t>      3. </a:t>
            </a:r>
            <a:r>
              <a:rPr lang="en-US" sz="1600" u="sng" dirty="0"/>
              <a:t>Question Period 2</a:t>
            </a:r>
            <a:br>
              <a:rPr lang="en-US" sz="1600" u="sng" dirty="0"/>
            </a:br>
            <a:r>
              <a:rPr lang="en-US" sz="1600" dirty="0"/>
              <a:t>         • Each examiner gets an additional 10 minutes of questions</a:t>
            </a:r>
          </a:p>
        </p:txBody>
      </p:sp>
    </p:spTree>
    <p:extLst>
      <p:ext uri="{BB962C8B-B14F-4D97-AF65-F5344CB8AC3E}">
        <p14:creationId xmlns:p14="http://schemas.microsoft.com/office/powerpoint/2010/main" val="13972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0424D-CBEC-4ED4-BCF7-4667EB9A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798"/>
            <a:ext cx="10515600" cy="1325563"/>
          </a:xfrm>
        </p:spPr>
        <p:txBody>
          <a:bodyPr/>
          <a:lstStyle/>
          <a:p>
            <a:r>
              <a:rPr lang="en-CA" dirty="0"/>
              <a:t>How to Prepare?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9973BF-F5B5-46BC-BD68-F909D51C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159"/>
            <a:ext cx="10515600" cy="5100810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Practice your presentation and answering questions with peers before-hand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u="sng" dirty="0"/>
              <a:t>What to study?</a:t>
            </a:r>
          </a:p>
          <a:p>
            <a:pPr marL="0" indent="0">
              <a:buNone/>
            </a:pPr>
            <a:r>
              <a:rPr lang="en-US" sz="1400" dirty="0"/>
              <a:t> - Know the background literature your proposal relies on</a:t>
            </a:r>
          </a:p>
          <a:p>
            <a:pPr marL="0" indent="0">
              <a:buNone/>
            </a:pPr>
            <a:r>
              <a:rPr lang="en-US" sz="1400" dirty="0"/>
              <a:t> - Know any relevant pathways/ systems addressed in your proposal</a:t>
            </a:r>
          </a:p>
          <a:p>
            <a:pPr marL="0" indent="0">
              <a:buNone/>
            </a:pPr>
            <a:r>
              <a:rPr lang="en-US" sz="1400" dirty="0"/>
              <a:t> - Know how your methods work and why you chose them</a:t>
            </a:r>
          </a:p>
          <a:p>
            <a:pPr marL="0" indent="0">
              <a:buNone/>
            </a:pPr>
            <a:r>
              <a:rPr lang="en-US" sz="1400" dirty="0"/>
              <a:t>           - What do the reagents in immunohistochemistry do?</a:t>
            </a:r>
          </a:p>
          <a:p>
            <a:pPr marL="0" indent="0">
              <a:buNone/>
            </a:pPr>
            <a:r>
              <a:rPr lang="en-US" sz="1400" dirty="0"/>
              <a:t>           - What does a local-field potential record?</a:t>
            </a:r>
          </a:p>
          <a:p>
            <a:pPr marL="0" indent="0">
              <a:buNone/>
            </a:pPr>
            <a:r>
              <a:rPr lang="en-US" sz="1400" dirty="0"/>
              <a:t>           - What methodological difficulties may there be in the model you are using?</a:t>
            </a:r>
          </a:p>
          <a:p>
            <a:pPr marL="0" indent="0">
              <a:buNone/>
            </a:pPr>
            <a:r>
              <a:rPr lang="en-US" sz="1400" dirty="0"/>
              <a:t>           - Consider alternative methods/ approaches </a:t>
            </a:r>
          </a:p>
          <a:p>
            <a:pPr marL="0" indent="0">
              <a:buNone/>
            </a:pPr>
            <a:r>
              <a:rPr lang="en-US" sz="1400" dirty="0"/>
              <a:t>- Answer to why your proposed research is important </a:t>
            </a:r>
          </a:p>
          <a:p>
            <a:pPr marL="0" indent="0">
              <a:buNone/>
            </a:pPr>
            <a:r>
              <a:rPr lang="en-US" sz="1400" dirty="0"/>
              <a:t>- Consider why you expect certain results?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 </a:t>
            </a:r>
            <a:r>
              <a:rPr lang="en-US" sz="1400" u="sng" dirty="0"/>
              <a:t>How to answer questions?</a:t>
            </a:r>
          </a:p>
          <a:p>
            <a:pPr marL="0" indent="0">
              <a:buNone/>
            </a:pPr>
            <a:r>
              <a:rPr lang="en-US" sz="1400" dirty="0"/>
              <a:t>  -   Do not feel rushed to respond. Think before speaking</a:t>
            </a:r>
          </a:p>
          <a:p>
            <a:pPr marL="0" indent="0">
              <a:buNone/>
            </a:pPr>
            <a:r>
              <a:rPr lang="en-US" sz="1400" dirty="0"/>
              <a:t>  -   Use “backup” slides in your presentation that have diagrams to help explain questions you may anticipate</a:t>
            </a:r>
          </a:p>
          <a:p>
            <a:pPr marL="0" indent="0">
              <a:buNone/>
            </a:pPr>
            <a:r>
              <a:rPr lang="en-US" sz="1400" dirty="0"/>
              <a:t>  -   If you do not understand the question, try and repeat it back to the examiner, or ask them to rephrase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7876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2A6A40-30F4-4E58-8A27-5EAB469C6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9C391C-54DD-41B7-B1EE-7EDFA2975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Permitted </a:t>
            </a:r>
            <a:r>
              <a:rPr lang="en-US" b="1" dirty="0"/>
              <a:t>2 attempts </a:t>
            </a:r>
            <a:r>
              <a:rPr lang="en-US" dirty="0"/>
              <a:t>at the written examination, or </a:t>
            </a:r>
            <a:r>
              <a:rPr lang="en-US" b="1" dirty="0"/>
              <a:t>1 major </a:t>
            </a:r>
            <a:r>
              <a:rPr lang="en-US" dirty="0"/>
              <a:t>revision of the grant proposal. </a:t>
            </a:r>
          </a:p>
          <a:p>
            <a:endParaRPr lang="en-US" dirty="0"/>
          </a:p>
          <a:p>
            <a:r>
              <a:rPr lang="en-US" dirty="0"/>
              <a:t>After successful completion of the written component, the student has </a:t>
            </a:r>
            <a:r>
              <a:rPr lang="en-US" b="1" dirty="0"/>
              <a:t>2 attempts </a:t>
            </a:r>
            <a:r>
              <a:rPr lang="en-US" dirty="0"/>
              <a:t>at the oral component. </a:t>
            </a:r>
          </a:p>
          <a:p>
            <a:endParaRPr lang="en-US" dirty="0"/>
          </a:p>
          <a:p>
            <a:r>
              <a:rPr lang="en-US" dirty="0"/>
              <a:t>If unsuccessful at any of the components the student will meet with their Advisory Committee to determine a course of action, which normally would involve withdrawal from the graduate program.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232D37-60EA-45CC-8D28-A432E778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5A499F-032C-4DC8-AC73-34B10C2D0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 invalidUrl="https://www.schulich.uwo.ca/neuroscience/graduate/policies_and_guidelines/Steps towards comprehensive exam_Students_Faculty.pdf"/>
              </a:rPr>
              <a:t>Guidelines</a:t>
            </a:r>
            <a:r>
              <a:rPr lang="en-CA" dirty="0"/>
              <a:t> </a:t>
            </a:r>
          </a:p>
          <a:p>
            <a:r>
              <a:rPr lang="en-CA" dirty="0">
                <a:hlinkClick r:id="rId3" invalidUrl="https://www.schulich.uwo.ca/neuroscience/docs/advisory committee form JUNE 2018.pdf"/>
              </a:rPr>
              <a:t>Comprehensive Exam Form</a:t>
            </a:r>
            <a:endParaRPr lang="en-CA" dirty="0"/>
          </a:p>
          <a:p>
            <a:r>
              <a:rPr lang="en-CA" dirty="0"/>
              <a:t>Grant Examples – coming soon at </a:t>
            </a:r>
            <a:r>
              <a:rPr lang="en-CA" dirty="0">
                <a:hlinkClick r:id="rId4"/>
              </a:rPr>
              <a:t>https://songsuwo.ca/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62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498F5-83A3-44BF-A9FE-FA514098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C1B989-8784-4900-886B-5743BB824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two alternative forms of comprehensive examination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       Option 1: Classic Comprehensive Examination</a:t>
            </a:r>
            <a:br>
              <a:rPr lang="en-US" dirty="0"/>
            </a:br>
            <a:r>
              <a:rPr lang="en-US" dirty="0"/>
              <a:t>                       - Cover 3 Neuroscience topics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*Option 2: Grant Writing Exercise </a:t>
            </a:r>
            <a:br>
              <a:rPr lang="en-US" dirty="0"/>
            </a:br>
            <a:r>
              <a:rPr lang="en-US" dirty="0"/>
              <a:t>                        - Propose a “PhD’s” worth of research projects </a:t>
            </a:r>
            <a:br>
              <a:rPr lang="en-US" dirty="0"/>
            </a:br>
            <a:r>
              <a:rPr lang="en-US" dirty="0"/>
              <a:t>                          (3-5 years) – usually 3 aims</a:t>
            </a:r>
          </a:p>
          <a:p>
            <a:endParaRPr lang="en-CA" dirty="0"/>
          </a:p>
          <a:p>
            <a:r>
              <a:rPr lang="en-CA" dirty="0"/>
              <a:t>Which format to choose?</a:t>
            </a:r>
          </a:p>
        </p:txBody>
      </p:sp>
    </p:spTree>
    <p:extLst>
      <p:ext uri="{BB962C8B-B14F-4D97-AF65-F5344CB8AC3E}">
        <p14:creationId xmlns:p14="http://schemas.microsoft.com/office/powerpoint/2010/main" val="16233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08716B-04B9-4462-B64D-39EC2DDC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Time Requirement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4D11A3-2729-433A-B678-B5F58466A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8449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Expected to devote the majority of your time to prepare for / complete the comprehensive exam in the </a:t>
            </a:r>
            <a:r>
              <a:rPr lang="en-US" b="1" dirty="0"/>
              <a:t>4 weeks </a:t>
            </a:r>
            <a:r>
              <a:rPr lang="en-US" dirty="0"/>
              <a:t>prior to the written exam or submission of the grant proposal.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Supervisors are asked to respect this and should not expect the student to spend much time on experiments during this time period.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Plan your exam to avoid conflicts with research activities.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Students with research activities (i.e. seminar presentation) that conflict with the Comprehensive timeline should consult the Director of the Neuroscience Program to arrange an alternate timeline.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88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1D7C9-838F-4994-A00E-DE57C23A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6913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/>
              <a:t>General Steps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B4F5C32-9C67-48B8-AF7D-14FD1133A6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834291"/>
              </p:ext>
            </p:extLst>
          </p:nvPr>
        </p:nvGraphicFramePr>
        <p:xfrm>
          <a:off x="838200" y="239850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6340826-2CA7-4875-B65C-FEFC7A2853F7}"/>
              </a:ext>
            </a:extLst>
          </p:cNvPr>
          <p:cNvGrpSpPr/>
          <p:nvPr/>
        </p:nvGrpSpPr>
        <p:grpSpPr>
          <a:xfrm>
            <a:off x="838202" y="1141389"/>
            <a:ext cx="1105044" cy="1578634"/>
            <a:chOff x="0" y="2057"/>
            <a:chExt cx="1105044" cy="1578634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xmlns="" id="{8FB04947-DF27-40C3-8CED-2D12E82F43CC}"/>
                </a:ext>
              </a:extLst>
            </p:cNvPr>
            <p:cNvSpPr/>
            <p:nvPr/>
          </p:nvSpPr>
          <p:spPr>
            <a:xfrm rot="5400000">
              <a:off x="-236795" y="238852"/>
              <a:ext cx="1578634" cy="1105044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Arrow: Chevron 4">
              <a:extLst>
                <a:ext uri="{FF2B5EF4-FFF2-40B4-BE49-F238E27FC236}">
                  <a16:creationId xmlns:a16="http://schemas.microsoft.com/office/drawing/2014/main" xmlns="" id="{598D83CA-F435-4E07-B222-45A69C3B6539}"/>
                </a:ext>
              </a:extLst>
            </p:cNvPr>
            <p:cNvSpPr txBox="1"/>
            <p:nvPr/>
          </p:nvSpPr>
          <p:spPr>
            <a:xfrm>
              <a:off x="0" y="554579"/>
              <a:ext cx="1105044" cy="473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400" kern="1200" dirty="0"/>
                <a:t>Step 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D0BE1E1-A77E-485A-B316-ADB9A89C1BE9}"/>
              </a:ext>
            </a:extLst>
          </p:cNvPr>
          <p:cNvGrpSpPr/>
          <p:nvPr/>
        </p:nvGrpSpPr>
        <p:grpSpPr>
          <a:xfrm>
            <a:off x="1943245" y="1141391"/>
            <a:ext cx="9410555" cy="1026112"/>
            <a:chOff x="1105043" y="2059"/>
            <a:chExt cx="9410555" cy="1026112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D63FCB9C-BB5B-4782-8D7E-8728F71609D5}"/>
                </a:ext>
              </a:extLst>
            </p:cNvPr>
            <p:cNvSpPr/>
            <p:nvPr/>
          </p:nvSpPr>
          <p:spPr>
            <a:xfrm rot="5400000">
              <a:off x="5297265" y="-4190163"/>
              <a:ext cx="1026112" cy="9410555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: Top Corners Rounded 6">
              <a:extLst>
                <a:ext uri="{FF2B5EF4-FFF2-40B4-BE49-F238E27FC236}">
                  <a16:creationId xmlns:a16="http://schemas.microsoft.com/office/drawing/2014/main" xmlns="" id="{0B77E063-C782-4332-80C5-0A3F873F0759}"/>
                </a:ext>
              </a:extLst>
            </p:cNvPr>
            <p:cNvSpPr txBox="1"/>
            <p:nvPr/>
          </p:nvSpPr>
          <p:spPr>
            <a:xfrm>
              <a:off x="1105044" y="52149"/>
              <a:ext cx="9360464" cy="925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472" tIns="19685" rIns="19685" bIns="19685" numCol="1" spcCol="1270" anchor="ctr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100" kern="1200" dirty="0"/>
                <a:t>Talk to your Supervisor</a:t>
              </a:r>
              <a:endParaRPr lang="en-CA" sz="3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58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8B1A9-78C0-4F50-BEC5-40ACA5DE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990"/>
            <a:ext cx="10515600" cy="1325563"/>
          </a:xfrm>
        </p:spPr>
        <p:txBody>
          <a:bodyPr/>
          <a:lstStyle/>
          <a:p>
            <a:r>
              <a:rPr lang="en-CA" dirty="0"/>
              <a:t>Committee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0A8A7B-2EA4-4710-8423-7959CE8F5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Express your intent to discuss the exam to your committee prior to the meeting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u="sng" dirty="0"/>
              <a:t>At this meeting you will determine the following:</a:t>
            </a:r>
          </a:p>
          <a:p>
            <a:pPr>
              <a:lnSpc>
                <a:spcPct val="110000"/>
              </a:lnSpc>
            </a:pPr>
            <a:r>
              <a:rPr lang="en-US" dirty="0"/>
              <a:t> Which option you will complete (Classic or Grant Writing)</a:t>
            </a:r>
          </a:p>
          <a:p>
            <a:pPr>
              <a:lnSpc>
                <a:spcPct val="110000"/>
              </a:lnSpc>
            </a:pPr>
            <a:r>
              <a:rPr lang="en-US" dirty="0"/>
              <a:t> Your timeline</a:t>
            </a:r>
          </a:p>
          <a:p>
            <a:pPr>
              <a:lnSpc>
                <a:spcPct val="110000"/>
              </a:lnSpc>
            </a:pPr>
            <a:r>
              <a:rPr lang="en-US" dirty="0"/>
              <a:t> Mentors (Grant Writing only)</a:t>
            </a:r>
          </a:p>
          <a:p>
            <a:pPr>
              <a:lnSpc>
                <a:spcPct val="110000"/>
              </a:lnSpc>
            </a:pPr>
            <a:r>
              <a:rPr lang="en-US" dirty="0"/>
              <a:t> Examiners (Three) </a:t>
            </a:r>
          </a:p>
          <a:p>
            <a:pPr>
              <a:lnSpc>
                <a:spcPct val="110000"/>
              </a:lnSpc>
            </a:pPr>
            <a:r>
              <a:rPr lang="en-US" dirty="0"/>
              <a:t>Topic: either the topic of your grant proposal OR three different areas within neuroscience for each examiner to test you (Classic option)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54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0EDD4D-E96B-4647-A13D-7B65EB6FA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905" y="147179"/>
            <a:ext cx="5563376" cy="65636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A1C958-E1E7-40B4-95BE-E73B318B20DA}"/>
              </a:ext>
            </a:extLst>
          </p:cNvPr>
          <p:cNvSpPr txBox="1"/>
          <p:nvPr/>
        </p:nvSpPr>
        <p:spPr>
          <a:xfrm>
            <a:off x="1432189" y="1541585"/>
            <a:ext cx="329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3" invalidUrl="https://www.schulich.uwo.ca/neuroscience/docs/advisory committee form JUNE 2018.pdf"/>
              </a:rPr>
              <a:t>Comprehensive Exam Form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27EBCB-EA78-4E0C-907E-E934CA23CFDB}"/>
              </a:ext>
            </a:extLst>
          </p:cNvPr>
          <p:cNvSpPr txBox="1"/>
          <p:nvPr/>
        </p:nvSpPr>
        <p:spPr>
          <a:xfrm>
            <a:off x="1509308" y="342700"/>
            <a:ext cx="2897439" cy="830997"/>
          </a:xfrm>
          <a:prstGeom prst="rect">
            <a:avLst/>
          </a:prstGeom>
          <a:noFill/>
          <a:ln>
            <a:solidFill>
              <a:srgbClr val="F6AAA0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i="1" dirty="0"/>
              <a:t>Bring this form with you!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B3095AD3-D82A-4FB7-B29E-F7087FE878F8}"/>
              </a:ext>
            </a:extLst>
          </p:cNvPr>
          <p:cNvCxnSpPr>
            <a:stCxn id="7" idx="3"/>
          </p:cNvCxnSpPr>
          <p:nvPr/>
        </p:nvCxnSpPr>
        <p:spPr>
          <a:xfrm flipV="1">
            <a:off x="4406747" y="758198"/>
            <a:ext cx="105115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1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CDE394-1475-4666-BD6C-055F8A0A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372"/>
            <a:ext cx="10515600" cy="1325563"/>
          </a:xfrm>
        </p:spPr>
        <p:txBody>
          <a:bodyPr/>
          <a:lstStyle/>
          <a:p>
            <a:r>
              <a:rPr lang="en-US" dirty="0"/>
              <a:t>Option 1: Classic Exam​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897EFD-D324-41F9-8215-25935998A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935"/>
            <a:ext cx="10515600" cy="5032375"/>
          </a:xfrm>
        </p:spPr>
        <p:txBody>
          <a:bodyPr>
            <a:normAutofit fontScale="62500" lnSpcReduction="20000"/>
          </a:bodyPr>
          <a:lstStyle/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Cover 3 Neuroscience </a:t>
            </a:r>
            <a:r>
              <a:rPr lang="en-US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topics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Often you can propose your topics to your </a:t>
            </a:r>
            <a:r>
              <a:rPr lang="en-US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examiners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en-US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-can be related to your field of </a:t>
            </a:r>
            <a:r>
              <a:rPr lang="en-US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work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Meet with examiners to discuss readings/concepts to </a:t>
            </a:r>
            <a:r>
              <a:rPr lang="en-US" b="0" i="0" u="none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study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en-US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</a:br>
            <a:r>
              <a:rPr lang="en-US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b="1" u="sng" dirty="0">
                <a:solidFill>
                  <a:srgbClr val="404040"/>
                </a:solidFill>
                <a:latin typeface="Trebuchet MS" panose="020B0603020202020204" pitchFamily="34" charset="0"/>
              </a:rPr>
              <a:t>3</a:t>
            </a:r>
            <a:r>
              <a:rPr lang="en-US" b="1" i="0" u="sng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 steps</a:t>
            </a:r>
            <a:r>
              <a:rPr lang="en-US" b="0" i="0" u="sng" strike="noStrike" dirty="0" smtClean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:</a:t>
            </a:r>
            <a:endParaRPr lang="en-US" b="0" i="0" u="sng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      1. Study period – meet with examiners </a:t>
            </a: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b="0" i="0" u="none" strike="noStrike" dirty="0">
                <a:solidFill>
                  <a:srgbClr val="404040"/>
                </a:solidFill>
                <a:effectLst/>
              </a:rPr>
              <a:t>      2. Written exam in which 3 principal questions are answered. </a:t>
            </a:r>
            <a:br>
              <a:rPr lang="en-US" b="0" i="0" u="none" strike="noStrike" dirty="0">
                <a:solidFill>
                  <a:srgbClr val="404040"/>
                </a:solidFill>
                <a:effectLst/>
              </a:rPr>
            </a:br>
            <a:r>
              <a:rPr lang="en-US" b="0" i="0" u="none" strike="noStrike" dirty="0">
                <a:solidFill>
                  <a:srgbClr val="404040"/>
                </a:solidFill>
                <a:effectLst/>
              </a:rPr>
              <a:t>          ~</a:t>
            </a:r>
            <a:r>
              <a:rPr lang="en-US" b="1" i="0" u="none" strike="noStrike" dirty="0">
                <a:solidFill>
                  <a:srgbClr val="404040"/>
                </a:solidFill>
                <a:effectLst/>
              </a:rPr>
              <a:t>4h with 3 essay questions</a:t>
            </a:r>
            <a:r>
              <a:rPr lang="en-US" b="1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b="0" i="0" u="none" strike="noStrike" dirty="0">
                <a:solidFill>
                  <a:srgbClr val="404040"/>
                </a:solidFill>
                <a:effectLst/>
              </a:rPr>
              <a:t>      3. ~</a:t>
            </a:r>
            <a:r>
              <a:rPr lang="en-US" b="1" i="0" u="none" strike="noStrike" dirty="0">
                <a:solidFill>
                  <a:srgbClr val="404040"/>
                </a:solidFill>
                <a:effectLst/>
              </a:rPr>
              <a:t>2h oral exam </a:t>
            </a:r>
            <a:r>
              <a:rPr lang="en-US" i="0" u="none" strike="noStrike" dirty="0">
                <a:solidFill>
                  <a:srgbClr val="404040"/>
                </a:solidFill>
                <a:effectLst/>
              </a:rPr>
              <a:t>with questions based on topic areas</a:t>
            </a:r>
            <a:r>
              <a:rPr lang="en-US" b="1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algn="l" rtl="0" fontAlgn="base">
              <a:lnSpc>
                <a:spcPct val="120000"/>
              </a:lnSpc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Purpose: To evaluate (1) student’s knowledge of their research field, (2) ability to solve novel problems, (3) discipline history, (4) currently used methodology and its purpose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29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07923-912D-40D2-8528-1E8E47F52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5"/>
            <a:ext cx="10515600" cy="1325563"/>
          </a:xfrm>
        </p:spPr>
        <p:txBody>
          <a:bodyPr/>
          <a:lstStyle/>
          <a:p>
            <a:r>
              <a:rPr lang="en-CA" dirty="0"/>
              <a:t>Steps: Classic Option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179DB19-8011-436E-AF21-A8770B41CF78}"/>
              </a:ext>
            </a:extLst>
          </p:cNvPr>
          <p:cNvGrpSpPr/>
          <p:nvPr/>
        </p:nvGrpSpPr>
        <p:grpSpPr>
          <a:xfrm>
            <a:off x="1036506" y="2525933"/>
            <a:ext cx="1105044" cy="1578634"/>
            <a:chOff x="0" y="2057"/>
            <a:chExt cx="1105044" cy="1578634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xmlns="" id="{919FFE6E-BFA3-45ED-A5EF-69451FFC1E40}"/>
                </a:ext>
              </a:extLst>
            </p:cNvPr>
            <p:cNvSpPr/>
            <p:nvPr/>
          </p:nvSpPr>
          <p:spPr>
            <a:xfrm rot="5400000">
              <a:off x="-236795" y="238852"/>
              <a:ext cx="1578634" cy="1105044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xmlns="" id="{A4A5B748-A68E-4AEE-920A-656DE1CC3682}"/>
                </a:ext>
              </a:extLst>
            </p:cNvPr>
            <p:cNvSpPr txBox="1"/>
            <p:nvPr/>
          </p:nvSpPr>
          <p:spPr>
            <a:xfrm>
              <a:off x="0" y="554579"/>
              <a:ext cx="1105044" cy="473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400" kern="1200" dirty="0"/>
                <a:t>Step 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6D9FF52-0AD0-4363-89B6-0F32C7D52EDC}"/>
              </a:ext>
            </a:extLst>
          </p:cNvPr>
          <p:cNvGrpSpPr/>
          <p:nvPr/>
        </p:nvGrpSpPr>
        <p:grpSpPr>
          <a:xfrm>
            <a:off x="2141549" y="2525935"/>
            <a:ext cx="9410555" cy="1026112"/>
            <a:chOff x="1105043" y="2059"/>
            <a:chExt cx="9410555" cy="1026112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xmlns="" id="{AD8D709C-3994-4F29-8ED6-1EF1F8D80B08}"/>
                </a:ext>
              </a:extLst>
            </p:cNvPr>
            <p:cNvSpPr/>
            <p:nvPr/>
          </p:nvSpPr>
          <p:spPr>
            <a:xfrm rot="5400000">
              <a:off x="5297265" y="-4190163"/>
              <a:ext cx="1026112" cy="9410555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Top Corners Rounded 6">
              <a:extLst>
                <a:ext uri="{FF2B5EF4-FFF2-40B4-BE49-F238E27FC236}">
                  <a16:creationId xmlns:a16="http://schemas.microsoft.com/office/drawing/2014/main" xmlns="" id="{60FCB957-3A14-4D03-9B32-E694AC0C6835}"/>
                </a:ext>
              </a:extLst>
            </p:cNvPr>
            <p:cNvSpPr txBox="1"/>
            <p:nvPr/>
          </p:nvSpPr>
          <p:spPr>
            <a:xfrm>
              <a:off x="1105044" y="52149"/>
              <a:ext cx="9360464" cy="925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472" tIns="19685" rIns="19685" bIns="19685" numCol="1" spcCol="1270" anchor="ctr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100" kern="1200" dirty="0"/>
                <a:t>Study period interlaced with examiner meetings</a:t>
              </a:r>
              <a:endParaRPr lang="en-CA" sz="31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B6B3F7E-8F88-4ABF-BFC7-FA3FE123FA51}"/>
              </a:ext>
            </a:extLst>
          </p:cNvPr>
          <p:cNvGrpSpPr/>
          <p:nvPr/>
        </p:nvGrpSpPr>
        <p:grpSpPr>
          <a:xfrm>
            <a:off x="1036507" y="3834768"/>
            <a:ext cx="1105044" cy="1578634"/>
            <a:chOff x="0" y="2057"/>
            <a:chExt cx="1105044" cy="1578634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A7048DDF-168A-4C9C-BCF6-6B372EE333C4}"/>
                </a:ext>
              </a:extLst>
            </p:cNvPr>
            <p:cNvSpPr/>
            <p:nvPr/>
          </p:nvSpPr>
          <p:spPr>
            <a:xfrm rot="5400000">
              <a:off x="-236795" y="238852"/>
              <a:ext cx="1578634" cy="1105044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xmlns="" id="{6FE497A8-70F3-4C5B-BEDC-EBAEB9375795}"/>
                </a:ext>
              </a:extLst>
            </p:cNvPr>
            <p:cNvSpPr txBox="1"/>
            <p:nvPr/>
          </p:nvSpPr>
          <p:spPr>
            <a:xfrm>
              <a:off x="0" y="554579"/>
              <a:ext cx="1105044" cy="473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400" kern="1200" dirty="0"/>
                <a:t>Step </a:t>
              </a:r>
              <a:r>
                <a:rPr lang="en-CA" sz="2400" dirty="0"/>
                <a:t>3</a:t>
              </a:r>
              <a:endParaRPr lang="en-CA" sz="2400" kern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F7C0AB4-9214-4D76-ACB0-45342FDDE87C}"/>
              </a:ext>
            </a:extLst>
          </p:cNvPr>
          <p:cNvGrpSpPr/>
          <p:nvPr/>
        </p:nvGrpSpPr>
        <p:grpSpPr>
          <a:xfrm>
            <a:off x="2141550" y="3834770"/>
            <a:ext cx="9410555" cy="1026112"/>
            <a:chOff x="1105043" y="2059"/>
            <a:chExt cx="9410555" cy="1026112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xmlns="" id="{F2401AC3-0344-428E-874E-4F3787A29A8F}"/>
                </a:ext>
              </a:extLst>
            </p:cNvPr>
            <p:cNvSpPr/>
            <p:nvPr/>
          </p:nvSpPr>
          <p:spPr>
            <a:xfrm rot="5400000">
              <a:off x="5297265" y="-4190163"/>
              <a:ext cx="1026112" cy="9410555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Top Corners Rounded 6">
              <a:extLst>
                <a:ext uri="{FF2B5EF4-FFF2-40B4-BE49-F238E27FC236}">
                  <a16:creationId xmlns:a16="http://schemas.microsoft.com/office/drawing/2014/main" xmlns="" id="{50F4DCA5-2FCB-4796-BDD5-E6B0905EBC48}"/>
                </a:ext>
              </a:extLst>
            </p:cNvPr>
            <p:cNvSpPr txBox="1"/>
            <p:nvPr/>
          </p:nvSpPr>
          <p:spPr>
            <a:xfrm>
              <a:off x="1105044" y="52149"/>
              <a:ext cx="9360464" cy="925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472" tIns="19685" rIns="19685" bIns="19685" numCol="1" spcCol="1270" anchor="ctr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100" dirty="0"/>
                <a:t>Written exam</a:t>
              </a:r>
              <a:endParaRPr lang="en-CA" sz="3100" kern="12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93425E2-4347-449F-BBB0-0B2CF1F0DD4D}"/>
              </a:ext>
            </a:extLst>
          </p:cNvPr>
          <p:cNvGrpSpPr/>
          <p:nvPr/>
        </p:nvGrpSpPr>
        <p:grpSpPr>
          <a:xfrm>
            <a:off x="1036507" y="5167313"/>
            <a:ext cx="1105044" cy="1578634"/>
            <a:chOff x="0" y="2057"/>
            <a:chExt cx="1105044" cy="1578634"/>
          </a:xfrm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xmlns="" id="{1D85AFE1-603D-4C49-B33C-96CB9A37ED83}"/>
                </a:ext>
              </a:extLst>
            </p:cNvPr>
            <p:cNvSpPr/>
            <p:nvPr/>
          </p:nvSpPr>
          <p:spPr>
            <a:xfrm rot="5400000">
              <a:off x="-236795" y="238852"/>
              <a:ext cx="1578634" cy="1105044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Arrow: Chevron 4">
              <a:extLst>
                <a:ext uri="{FF2B5EF4-FFF2-40B4-BE49-F238E27FC236}">
                  <a16:creationId xmlns:a16="http://schemas.microsoft.com/office/drawing/2014/main" xmlns="" id="{E0DF0C59-FDB5-4BEA-B053-75F78F179907}"/>
                </a:ext>
              </a:extLst>
            </p:cNvPr>
            <p:cNvSpPr txBox="1"/>
            <p:nvPr/>
          </p:nvSpPr>
          <p:spPr>
            <a:xfrm>
              <a:off x="0" y="554579"/>
              <a:ext cx="1105044" cy="473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400" kern="1200" dirty="0"/>
                <a:t>Step 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5819513-BB18-4BE3-847C-5BC33EC5858F}"/>
              </a:ext>
            </a:extLst>
          </p:cNvPr>
          <p:cNvGrpSpPr/>
          <p:nvPr/>
        </p:nvGrpSpPr>
        <p:grpSpPr>
          <a:xfrm>
            <a:off x="2141550" y="5167315"/>
            <a:ext cx="9410555" cy="1026112"/>
            <a:chOff x="1105043" y="2059"/>
            <a:chExt cx="9410555" cy="1026112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xmlns="" id="{F449AD53-F108-4CFE-B1F4-39F93CED19DB}"/>
                </a:ext>
              </a:extLst>
            </p:cNvPr>
            <p:cNvSpPr/>
            <p:nvPr/>
          </p:nvSpPr>
          <p:spPr>
            <a:xfrm rot="5400000">
              <a:off x="5297265" y="-4190163"/>
              <a:ext cx="1026112" cy="9410555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: Top Corners Rounded 6">
              <a:extLst>
                <a:ext uri="{FF2B5EF4-FFF2-40B4-BE49-F238E27FC236}">
                  <a16:creationId xmlns:a16="http://schemas.microsoft.com/office/drawing/2014/main" xmlns="" id="{5BECC90C-597E-42A0-9B6E-F694781F3136}"/>
                </a:ext>
              </a:extLst>
            </p:cNvPr>
            <p:cNvSpPr txBox="1"/>
            <p:nvPr/>
          </p:nvSpPr>
          <p:spPr>
            <a:xfrm>
              <a:off x="1105044" y="52149"/>
              <a:ext cx="9360464" cy="925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472" tIns="19685" rIns="19685" bIns="19685" numCol="1" spcCol="1270" anchor="ctr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100" dirty="0"/>
                <a:t>Oral exam </a:t>
              </a:r>
              <a:endParaRPr lang="en-CA" sz="3100" kern="12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B253226-BA82-4055-9132-AF3E2E9F523F}"/>
              </a:ext>
            </a:extLst>
          </p:cNvPr>
          <p:cNvGrpSpPr/>
          <p:nvPr/>
        </p:nvGrpSpPr>
        <p:grpSpPr>
          <a:xfrm>
            <a:off x="1047524" y="1229524"/>
            <a:ext cx="1105044" cy="1578634"/>
            <a:chOff x="0" y="2057"/>
            <a:chExt cx="1105044" cy="1578634"/>
          </a:xfrm>
        </p:grpSpPr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xmlns="" id="{FC59D783-57E1-4508-A44C-FCCC5BCF3BC4}"/>
                </a:ext>
              </a:extLst>
            </p:cNvPr>
            <p:cNvSpPr/>
            <p:nvPr/>
          </p:nvSpPr>
          <p:spPr>
            <a:xfrm rot="5400000">
              <a:off x="-236795" y="238852"/>
              <a:ext cx="1578634" cy="1105044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Arrow: Chevron 4">
              <a:extLst>
                <a:ext uri="{FF2B5EF4-FFF2-40B4-BE49-F238E27FC236}">
                  <a16:creationId xmlns:a16="http://schemas.microsoft.com/office/drawing/2014/main" xmlns="" id="{697A119C-A212-4B33-87CA-ED7B271B8D3C}"/>
                </a:ext>
              </a:extLst>
            </p:cNvPr>
            <p:cNvSpPr txBox="1"/>
            <p:nvPr/>
          </p:nvSpPr>
          <p:spPr>
            <a:xfrm>
              <a:off x="0" y="554579"/>
              <a:ext cx="1105044" cy="473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400" kern="1200" dirty="0"/>
                <a:t>Step 1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58EB998-2D60-4ABC-A8FA-EC07A2A8D3D5}"/>
              </a:ext>
            </a:extLst>
          </p:cNvPr>
          <p:cNvGrpSpPr/>
          <p:nvPr/>
        </p:nvGrpSpPr>
        <p:grpSpPr>
          <a:xfrm>
            <a:off x="2152567" y="1229526"/>
            <a:ext cx="9410555" cy="1026112"/>
            <a:chOff x="1105043" y="2059"/>
            <a:chExt cx="9410555" cy="1026112"/>
          </a:xfrm>
        </p:grpSpPr>
        <p:sp>
          <p:nvSpPr>
            <p:cNvPr id="33" name="Rectangle: Top Corners Rounded 32">
              <a:extLst>
                <a:ext uri="{FF2B5EF4-FFF2-40B4-BE49-F238E27FC236}">
                  <a16:creationId xmlns:a16="http://schemas.microsoft.com/office/drawing/2014/main" xmlns="" id="{8497A1DF-0E40-42F9-8D92-2E6E2DC90BC7}"/>
                </a:ext>
              </a:extLst>
            </p:cNvPr>
            <p:cNvSpPr/>
            <p:nvPr/>
          </p:nvSpPr>
          <p:spPr>
            <a:xfrm rot="5400000">
              <a:off x="5297265" y="-4190163"/>
              <a:ext cx="1026112" cy="9410555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: Top Corners Rounded 6">
              <a:extLst>
                <a:ext uri="{FF2B5EF4-FFF2-40B4-BE49-F238E27FC236}">
                  <a16:creationId xmlns:a16="http://schemas.microsoft.com/office/drawing/2014/main" xmlns="" id="{EC308775-CFC5-4CC9-BA40-EE47E04FCA38}"/>
                </a:ext>
              </a:extLst>
            </p:cNvPr>
            <p:cNvSpPr txBox="1"/>
            <p:nvPr/>
          </p:nvSpPr>
          <p:spPr>
            <a:xfrm>
              <a:off x="1105044" y="52149"/>
              <a:ext cx="9360464" cy="925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472" tIns="19685" rIns="19685" bIns="19685" numCol="1" spcCol="1270" anchor="ctr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100" kern="1200" dirty="0"/>
                <a:t>Meet with your examiners to discuss topics</a:t>
              </a:r>
              <a:endParaRPr lang="en-CA" sz="3100" kern="12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790846D-182B-45CF-B814-E541D1AE525D}"/>
              </a:ext>
            </a:extLst>
          </p:cNvPr>
          <p:cNvSpPr txBox="1"/>
          <p:nvPr/>
        </p:nvSpPr>
        <p:spPr>
          <a:xfrm>
            <a:off x="10321227" y="4829432"/>
            <a:ext cx="110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 week</a:t>
            </a:r>
          </a:p>
        </p:txBody>
      </p:sp>
    </p:spTree>
    <p:extLst>
      <p:ext uri="{BB962C8B-B14F-4D97-AF65-F5344CB8AC3E}">
        <p14:creationId xmlns:p14="http://schemas.microsoft.com/office/powerpoint/2010/main" val="5930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952</Words>
  <Application>Microsoft Macintosh PowerPoint</Application>
  <PresentationFormat>Widescreen</PresentationFormat>
  <Paragraphs>214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Trebuchet MS</vt:lpstr>
      <vt:lpstr>Univers</vt:lpstr>
      <vt:lpstr>Arial</vt:lpstr>
      <vt:lpstr>GradientVTI</vt:lpstr>
      <vt:lpstr>SONGs Information Session</vt:lpstr>
      <vt:lpstr>Comprehensive Examination for PhD Students</vt:lpstr>
      <vt:lpstr>Options </vt:lpstr>
      <vt:lpstr>Time Requirement  </vt:lpstr>
      <vt:lpstr>General Steps</vt:lpstr>
      <vt:lpstr>Committee Meeting </vt:lpstr>
      <vt:lpstr>PowerPoint Presentation</vt:lpstr>
      <vt:lpstr>Option 1: Classic Exam​</vt:lpstr>
      <vt:lpstr>Steps: Classic Option</vt:lpstr>
      <vt:lpstr>Study Period</vt:lpstr>
      <vt:lpstr>Written Exam (4 hours)​</vt:lpstr>
      <vt:lpstr>Oral Exam​</vt:lpstr>
      <vt:lpstr>How to Prepare​</vt:lpstr>
      <vt:lpstr>Option 2: Grant Writing Exercise</vt:lpstr>
      <vt:lpstr>Steps: Grant Option</vt:lpstr>
      <vt:lpstr>Meet your Mentors</vt:lpstr>
      <vt:lpstr>Summary Page </vt:lpstr>
      <vt:lpstr>Full Grant (10 Page Body)</vt:lpstr>
      <vt:lpstr>PowerPoint Presentation</vt:lpstr>
      <vt:lpstr>Oral Defense</vt:lpstr>
      <vt:lpstr>How to Prepare? </vt:lpstr>
      <vt:lpstr>Exam Outcomes</vt:lpstr>
      <vt:lpstr>Resources 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SONGs Information Session</dc:title>
  <dc:creator>Megan Roussy</dc:creator>
  <cp:lastModifiedBy>Microsoft Office User</cp:lastModifiedBy>
  <cp:revision>39</cp:revision>
  <dcterms:created xsi:type="dcterms:W3CDTF">2021-07-14T17:44:22Z</dcterms:created>
  <dcterms:modified xsi:type="dcterms:W3CDTF">2021-07-21T20:04:42Z</dcterms:modified>
</cp:coreProperties>
</file>