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260" r:id="rId2"/>
    <p:sldId id="273" r:id="rId3"/>
    <p:sldId id="256" r:id="rId4"/>
    <p:sldId id="267" r:id="rId5"/>
    <p:sldId id="266" r:id="rId6"/>
    <p:sldId id="271" r:id="rId7"/>
    <p:sldId id="264" r:id="rId8"/>
    <p:sldId id="272" r:id="rId9"/>
    <p:sldId id="263" r:id="rId10"/>
    <p:sldId id="270"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E8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92" autoAdjust="0"/>
    <p:restoredTop sz="90452" autoAdjust="0"/>
  </p:normalViewPr>
  <p:slideViewPr>
    <p:cSldViewPr snapToGrid="0">
      <p:cViewPr varScale="1">
        <p:scale>
          <a:sx n="77" d="100"/>
          <a:sy n="77" d="100"/>
        </p:scale>
        <p:origin x="70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5C79A0-2DA0-415C-947D-E674746C65D6}" type="doc">
      <dgm:prSet loTypeId="urn:microsoft.com/office/officeart/2005/8/layout/process2" loCatId="process" qsTypeId="urn:microsoft.com/office/officeart/2005/8/quickstyle/simple3" qsCatId="simple" csTypeId="urn:microsoft.com/office/officeart/2005/8/colors/accent6_1" csCatId="accent6" phldr="1"/>
      <dgm:spPr/>
    </dgm:pt>
    <dgm:pt modelId="{6CEBC631-568B-4D04-90A3-79E75E1D512A}">
      <dgm:prSet phldrT="[Text]"/>
      <dgm:spPr/>
      <dgm:t>
        <a:bodyPr/>
        <a:lstStyle/>
        <a:p>
          <a:r>
            <a:rPr lang="en-CA" b="1" dirty="0">
              <a:latin typeface="Abadi Extra Light" panose="020B0204020104020204" pitchFamily="34" charset="0"/>
            </a:rPr>
            <a:t>Talk to lab members and others in the program</a:t>
          </a:r>
        </a:p>
      </dgm:t>
    </dgm:pt>
    <dgm:pt modelId="{02464253-8C68-42A4-A594-1519C554CCC7}" type="parTrans" cxnId="{FED82BAA-C7D9-4155-8E20-61118BFD4533}">
      <dgm:prSet/>
      <dgm:spPr/>
      <dgm:t>
        <a:bodyPr/>
        <a:lstStyle/>
        <a:p>
          <a:endParaRPr lang="en-CA"/>
        </a:p>
      </dgm:t>
    </dgm:pt>
    <dgm:pt modelId="{EE49F9FE-A03B-4BCF-B2AA-0D296EEBA66F}" type="sibTrans" cxnId="{FED82BAA-C7D9-4155-8E20-61118BFD4533}">
      <dgm:prSet/>
      <dgm:spPr>
        <a:gradFill rotWithShape="0">
          <a:gsLst>
            <a:gs pos="6122">
              <a:schemeClr val="bg1"/>
            </a:gs>
            <a:gs pos="33310">
              <a:srgbClr val="BB9CD2"/>
            </a:gs>
            <a:gs pos="56448">
              <a:srgbClr val="9160B6"/>
            </a:gs>
            <a:gs pos="75000">
              <a:srgbClr val="7030A0"/>
            </a:gs>
            <a:gs pos="100000">
              <a:srgbClr val="512E84"/>
            </a:gs>
          </a:gsLst>
        </a:gradFill>
      </dgm:spPr>
      <dgm:t>
        <a:bodyPr/>
        <a:lstStyle/>
        <a:p>
          <a:endParaRPr lang="en-CA"/>
        </a:p>
      </dgm:t>
    </dgm:pt>
    <dgm:pt modelId="{93F0E2AB-BE31-4FC2-AE6D-A8488D5BDD96}">
      <dgm:prSet phldrT="[Text]" custT="1"/>
      <dgm:spPr/>
      <dgm:t>
        <a:bodyPr/>
        <a:lstStyle/>
        <a:p>
          <a:r>
            <a:rPr lang="en-CA" sz="2000" b="1" dirty="0">
              <a:latin typeface="Abadi Extra Light" panose="020B0204020104020204" pitchFamily="34" charset="0"/>
            </a:rPr>
            <a:t>Discuss Transferring with Supervisor(s)</a:t>
          </a:r>
        </a:p>
      </dgm:t>
    </dgm:pt>
    <dgm:pt modelId="{491736D6-0CD3-4476-B87D-B3BDA00E0EBE}" type="parTrans" cxnId="{6278B2BC-55C2-419E-8E7C-545ED074FF88}">
      <dgm:prSet/>
      <dgm:spPr/>
      <dgm:t>
        <a:bodyPr/>
        <a:lstStyle/>
        <a:p>
          <a:endParaRPr lang="en-CA"/>
        </a:p>
      </dgm:t>
    </dgm:pt>
    <dgm:pt modelId="{A98DD2AD-18AF-4955-819D-F13205A3B733}" type="sibTrans" cxnId="{6278B2BC-55C2-419E-8E7C-545ED074FF88}">
      <dgm:prSet/>
      <dgm:spPr>
        <a:gradFill rotWithShape="0">
          <a:gsLst>
            <a:gs pos="0">
              <a:schemeClr val="bg1"/>
            </a:gs>
            <a:gs pos="53000">
              <a:srgbClr val="A881C5"/>
            </a:gs>
            <a:gs pos="28567">
              <a:srgbClr val="CAB2DC"/>
            </a:gs>
            <a:gs pos="77000">
              <a:srgbClr val="7030A0"/>
            </a:gs>
            <a:gs pos="100000">
              <a:srgbClr val="512E84"/>
            </a:gs>
          </a:gsLst>
        </a:gradFill>
      </dgm:spPr>
      <dgm:t>
        <a:bodyPr/>
        <a:lstStyle/>
        <a:p>
          <a:endParaRPr lang="en-CA"/>
        </a:p>
      </dgm:t>
    </dgm:pt>
    <dgm:pt modelId="{2C944354-9D00-495A-AA2A-FDD32FDE2D81}">
      <dgm:prSet phldrT="[Text]"/>
      <dgm:spPr/>
      <dgm:t>
        <a:bodyPr/>
        <a:lstStyle/>
        <a:p>
          <a:r>
            <a:rPr lang="en-CA" b="1" dirty="0">
              <a:latin typeface="Abadi Extra Light" panose="020B0204020104020204" pitchFamily="34" charset="0"/>
            </a:rPr>
            <a:t>Schedule Committee Meeting</a:t>
          </a:r>
        </a:p>
      </dgm:t>
    </dgm:pt>
    <dgm:pt modelId="{1F3B6B18-3F57-4AF2-9940-37C81E0A3733}" type="parTrans" cxnId="{BA60DD67-ED3E-4F7E-8871-C7F41E0F651E}">
      <dgm:prSet/>
      <dgm:spPr/>
      <dgm:t>
        <a:bodyPr/>
        <a:lstStyle/>
        <a:p>
          <a:endParaRPr lang="en-CA"/>
        </a:p>
      </dgm:t>
    </dgm:pt>
    <dgm:pt modelId="{E7B0AEDB-1B35-4755-A5EF-4E8C9F72A3EE}" type="sibTrans" cxnId="{BA60DD67-ED3E-4F7E-8871-C7F41E0F651E}">
      <dgm:prSet/>
      <dgm:spPr/>
      <dgm:t>
        <a:bodyPr/>
        <a:lstStyle/>
        <a:p>
          <a:endParaRPr lang="en-CA"/>
        </a:p>
      </dgm:t>
    </dgm:pt>
    <dgm:pt modelId="{1D3853A9-1D17-498A-89F3-0410D68D4AD9}" type="pres">
      <dgm:prSet presAssocID="{535C79A0-2DA0-415C-947D-E674746C65D6}" presName="linearFlow" presStyleCnt="0">
        <dgm:presLayoutVars>
          <dgm:resizeHandles val="exact"/>
        </dgm:presLayoutVars>
      </dgm:prSet>
      <dgm:spPr/>
    </dgm:pt>
    <dgm:pt modelId="{38331A56-0E2F-447D-8E47-067A3FC3861F}" type="pres">
      <dgm:prSet presAssocID="{6CEBC631-568B-4D04-90A3-79E75E1D512A}" presName="node" presStyleLbl="node1" presStyleIdx="0" presStyleCnt="3">
        <dgm:presLayoutVars>
          <dgm:bulletEnabled val="1"/>
        </dgm:presLayoutVars>
      </dgm:prSet>
      <dgm:spPr/>
    </dgm:pt>
    <dgm:pt modelId="{2741ADDD-C793-4DE0-B1D9-BD0622D74E3A}" type="pres">
      <dgm:prSet presAssocID="{EE49F9FE-A03B-4BCF-B2AA-0D296EEBA66F}" presName="sibTrans" presStyleLbl="sibTrans2D1" presStyleIdx="0" presStyleCnt="2"/>
      <dgm:spPr/>
    </dgm:pt>
    <dgm:pt modelId="{79835891-9528-444D-A747-14E5A9AF1472}" type="pres">
      <dgm:prSet presAssocID="{EE49F9FE-A03B-4BCF-B2AA-0D296EEBA66F}" presName="connectorText" presStyleLbl="sibTrans2D1" presStyleIdx="0" presStyleCnt="2"/>
      <dgm:spPr/>
    </dgm:pt>
    <dgm:pt modelId="{961D4DD1-06F1-4064-99D2-480D958D1FA0}" type="pres">
      <dgm:prSet presAssocID="{93F0E2AB-BE31-4FC2-AE6D-A8488D5BDD96}" presName="node" presStyleLbl="node1" presStyleIdx="1" presStyleCnt="3">
        <dgm:presLayoutVars>
          <dgm:bulletEnabled val="1"/>
        </dgm:presLayoutVars>
      </dgm:prSet>
      <dgm:spPr/>
    </dgm:pt>
    <dgm:pt modelId="{2EFB9DD9-E566-4C9F-B4DB-76E38300D3F4}" type="pres">
      <dgm:prSet presAssocID="{A98DD2AD-18AF-4955-819D-F13205A3B733}" presName="sibTrans" presStyleLbl="sibTrans2D1" presStyleIdx="1" presStyleCnt="2"/>
      <dgm:spPr/>
    </dgm:pt>
    <dgm:pt modelId="{42E310D4-8A16-4346-AE5E-434C63A3A573}" type="pres">
      <dgm:prSet presAssocID="{A98DD2AD-18AF-4955-819D-F13205A3B733}" presName="connectorText" presStyleLbl="sibTrans2D1" presStyleIdx="1" presStyleCnt="2"/>
      <dgm:spPr/>
    </dgm:pt>
    <dgm:pt modelId="{42B12552-EDDF-46EB-80A3-DAC05FA601F6}" type="pres">
      <dgm:prSet presAssocID="{2C944354-9D00-495A-AA2A-FDD32FDE2D81}" presName="node" presStyleLbl="node1" presStyleIdx="2" presStyleCnt="3">
        <dgm:presLayoutVars>
          <dgm:bulletEnabled val="1"/>
        </dgm:presLayoutVars>
      </dgm:prSet>
      <dgm:spPr/>
    </dgm:pt>
  </dgm:ptLst>
  <dgm:cxnLst>
    <dgm:cxn modelId="{75E58D08-04DE-42FB-9BA9-F598BD2C63A1}" type="presOf" srcId="{2C944354-9D00-495A-AA2A-FDD32FDE2D81}" destId="{42B12552-EDDF-46EB-80A3-DAC05FA601F6}" srcOrd="0" destOrd="0" presId="urn:microsoft.com/office/officeart/2005/8/layout/process2"/>
    <dgm:cxn modelId="{32A1A93E-778E-4DF7-BA6D-8684899F4C34}" type="presOf" srcId="{6CEBC631-568B-4D04-90A3-79E75E1D512A}" destId="{38331A56-0E2F-447D-8E47-067A3FC3861F}" srcOrd="0" destOrd="0" presId="urn:microsoft.com/office/officeart/2005/8/layout/process2"/>
    <dgm:cxn modelId="{26F71564-BA78-4311-9039-63BEFD102758}" type="presOf" srcId="{EE49F9FE-A03B-4BCF-B2AA-0D296EEBA66F}" destId="{2741ADDD-C793-4DE0-B1D9-BD0622D74E3A}" srcOrd="0" destOrd="0" presId="urn:microsoft.com/office/officeart/2005/8/layout/process2"/>
    <dgm:cxn modelId="{DDBA5E64-5677-47E8-98D5-1FD99A9361D2}" type="presOf" srcId="{535C79A0-2DA0-415C-947D-E674746C65D6}" destId="{1D3853A9-1D17-498A-89F3-0410D68D4AD9}" srcOrd="0" destOrd="0" presId="urn:microsoft.com/office/officeart/2005/8/layout/process2"/>
    <dgm:cxn modelId="{BA60DD67-ED3E-4F7E-8871-C7F41E0F651E}" srcId="{535C79A0-2DA0-415C-947D-E674746C65D6}" destId="{2C944354-9D00-495A-AA2A-FDD32FDE2D81}" srcOrd="2" destOrd="0" parTransId="{1F3B6B18-3F57-4AF2-9940-37C81E0A3733}" sibTransId="{E7B0AEDB-1B35-4755-A5EF-4E8C9F72A3EE}"/>
    <dgm:cxn modelId="{6B049C4D-BCD4-4885-81D5-559888E955BF}" type="presOf" srcId="{A98DD2AD-18AF-4955-819D-F13205A3B733}" destId="{2EFB9DD9-E566-4C9F-B4DB-76E38300D3F4}" srcOrd="0" destOrd="0" presId="urn:microsoft.com/office/officeart/2005/8/layout/process2"/>
    <dgm:cxn modelId="{29B29D54-C032-4A00-861E-77B8F9D07339}" type="presOf" srcId="{EE49F9FE-A03B-4BCF-B2AA-0D296EEBA66F}" destId="{79835891-9528-444D-A747-14E5A9AF1472}" srcOrd="1" destOrd="0" presId="urn:microsoft.com/office/officeart/2005/8/layout/process2"/>
    <dgm:cxn modelId="{FED82BAA-C7D9-4155-8E20-61118BFD4533}" srcId="{535C79A0-2DA0-415C-947D-E674746C65D6}" destId="{6CEBC631-568B-4D04-90A3-79E75E1D512A}" srcOrd="0" destOrd="0" parTransId="{02464253-8C68-42A4-A594-1519C554CCC7}" sibTransId="{EE49F9FE-A03B-4BCF-B2AA-0D296EEBA66F}"/>
    <dgm:cxn modelId="{B10760B3-DF5D-4F02-839A-3B7772EC30AA}" type="presOf" srcId="{93F0E2AB-BE31-4FC2-AE6D-A8488D5BDD96}" destId="{961D4DD1-06F1-4064-99D2-480D958D1FA0}" srcOrd="0" destOrd="0" presId="urn:microsoft.com/office/officeart/2005/8/layout/process2"/>
    <dgm:cxn modelId="{6278B2BC-55C2-419E-8E7C-545ED074FF88}" srcId="{535C79A0-2DA0-415C-947D-E674746C65D6}" destId="{93F0E2AB-BE31-4FC2-AE6D-A8488D5BDD96}" srcOrd="1" destOrd="0" parTransId="{491736D6-0CD3-4476-B87D-B3BDA00E0EBE}" sibTransId="{A98DD2AD-18AF-4955-819D-F13205A3B733}"/>
    <dgm:cxn modelId="{87938ED6-A54C-4E04-831A-1DE5BF7172E2}" type="presOf" srcId="{A98DD2AD-18AF-4955-819D-F13205A3B733}" destId="{42E310D4-8A16-4346-AE5E-434C63A3A573}" srcOrd="1" destOrd="0" presId="urn:microsoft.com/office/officeart/2005/8/layout/process2"/>
    <dgm:cxn modelId="{47946E68-D79A-4D46-97D8-14004AE465B7}" type="presParOf" srcId="{1D3853A9-1D17-498A-89F3-0410D68D4AD9}" destId="{38331A56-0E2F-447D-8E47-067A3FC3861F}" srcOrd="0" destOrd="0" presId="urn:microsoft.com/office/officeart/2005/8/layout/process2"/>
    <dgm:cxn modelId="{C58D274D-A29E-4060-9258-7B70DA794F42}" type="presParOf" srcId="{1D3853A9-1D17-498A-89F3-0410D68D4AD9}" destId="{2741ADDD-C793-4DE0-B1D9-BD0622D74E3A}" srcOrd="1" destOrd="0" presId="urn:microsoft.com/office/officeart/2005/8/layout/process2"/>
    <dgm:cxn modelId="{109606C8-A9B6-4CEB-9160-3FE03BFA6074}" type="presParOf" srcId="{2741ADDD-C793-4DE0-B1D9-BD0622D74E3A}" destId="{79835891-9528-444D-A747-14E5A9AF1472}" srcOrd="0" destOrd="0" presId="urn:microsoft.com/office/officeart/2005/8/layout/process2"/>
    <dgm:cxn modelId="{1DDAF4E2-B625-4A62-8DD7-CF1FBF64CA50}" type="presParOf" srcId="{1D3853A9-1D17-498A-89F3-0410D68D4AD9}" destId="{961D4DD1-06F1-4064-99D2-480D958D1FA0}" srcOrd="2" destOrd="0" presId="urn:microsoft.com/office/officeart/2005/8/layout/process2"/>
    <dgm:cxn modelId="{1176C794-E701-4728-AF12-513459CFA028}" type="presParOf" srcId="{1D3853A9-1D17-498A-89F3-0410D68D4AD9}" destId="{2EFB9DD9-E566-4C9F-B4DB-76E38300D3F4}" srcOrd="3" destOrd="0" presId="urn:microsoft.com/office/officeart/2005/8/layout/process2"/>
    <dgm:cxn modelId="{E9D81A3E-BB05-40BA-8D9C-3813FB0D28B4}" type="presParOf" srcId="{2EFB9DD9-E566-4C9F-B4DB-76E38300D3F4}" destId="{42E310D4-8A16-4346-AE5E-434C63A3A573}" srcOrd="0" destOrd="0" presId="urn:microsoft.com/office/officeart/2005/8/layout/process2"/>
    <dgm:cxn modelId="{675B2FD1-4C30-47FB-AC4C-0D1477F9E61D}" type="presParOf" srcId="{1D3853A9-1D17-498A-89F3-0410D68D4AD9}" destId="{42B12552-EDDF-46EB-80A3-DAC05FA601F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5C79A0-2DA0-415C-947D-E674746C65D6}" type="doc">
      <dgm:prSet loTypeId="urn:microsoft.com/office/officeart/2005/8/layout/process2" loCatId="process" qsTypeId="urn:microsoft.com/office/officeart/2005/8/quickstyle/simple3" qsCatId="simple" csTypeId="urn:microsoft.com/office/officeart/2005/8/colors/accent6_1" csCatId="accent6" phldr="1"/>
      <dgm:spPr/>
    </dgm:pt>
    <dgm:pt modelId="{6CEBC631-568B-4D04-90A3-79E75E1D512A}">
      <dgm:prSet phldrT="[Text]"/>
      <dgm:spPr/>
      <dgm:t>
        <a:bodyPr/>
        <a:lstStyle/>
        <a:p>
          <a:r>
            <a:rPr lang="en-CA" b="1" dirty="0">
              <a:latin typeface="Abadi Extra Light" panose="020B0204020104020204" pitchFamily="34" charset="0"/>
            </a:rPr>
            <a:t>Talk to lab members and others in the program</a:t>
          </a:r>
        </a:p>
      </dgm:t>
    </dgm:pt>
    <dgm:pt modelId="{02464253-8C68-42A4-A594-1519C554CCC7}" type="parTrans" cxnId="{FED82BAA-C7D9-4155-8E20-61118BFD4533}">
      <dgm:prSet/>
      <dgm:spPr/>
      <dgm:t>
        <a:bodyPr/>
        <a:lstStyle/>
        <a:p>
          <a:endParaRPr lang="en-CA"/>
        </a:p>
      </dgm:t>
    </dgm:pt>
    <dgm:pt modelId="{EE49F9FE-A03B-4BCF-B2AA-0D296EEBA66F}" type="sibTrans" cxnId="{FED82BAA-C7D9-4155-8E20-61118BFD4533}">
      <dgm:prSet/>
      <dgm:spPr>
        <a:gradFill rotWithShape="0">
          <a:gsLst>
            <a:gs pos="6122">
              <a:schemeClr val="bg1"/>
            </a:gs>
            <a:gs pos="33310">
              <a:srgbClr val="BB9CD2"/>
            </a:gs>
            <a:gs pos="56448">
              <a:srgbClr val="9160B6"/>
            </a:gs>
            <a:gs pos="75000">
              <a:srgbClr val="7030A0"/>
            </a:gs>
            <a:gs pos="100000">
              <a:srgbClr val="512E84"/>
            </a:gs>
          </a:gsLst>
        </a:gradFill>
      </dgm:spPr>
      <dgm:t>
        <a:bodyPr/>
        <a:lstStyle/>
        <a:p>
          <a:endParaRPr lang="en-CA"/>
        </a:p>
      </dgm:t>
    </dgm:pt>
    <dgm:pt modelId="{93F0E2AB-BE31-4FC2-AE6D-A8488D5BDD96}">
      <dgm:prSet phldrT="[Text]" custT="1"/>
      <dgm:spPr/>
      <dgm:t>
        <a:bodyPr/>
        <a:lstStyle/>
        <a:p>
          <a:r>
            <a:rPr lang="en-CA" sz="2000" b="1" dirty="0">
              <a:latin typeface="Abadi Extra Light" panose="020B0204020104020204" pitchFamily="34" charset="0"/>
            </a:rPr>
            <a:t>Discuss Transferring with Supervisor(s)</a:t>
          </a:r>
        </a:p>
      </dgm:t>
    </dgm:pt>
    <dgm:pt modelId="{491736D6-0CD3-4476-B87D-B3BDA00E0EBE}" type="parTrans" cxnId="{6278B2BC-55C2-419E-8E7C-545ED074FF88}">
      <dgm:prSet/>
      <dgm:spPr/>
      <dgm:t>
        <a:bodyPr/>
        <a:lstStyle/>
        <a:p>
          <a:endParaRPr lang="en-CA"/>
        </a:p>
      </dgm:t>
    </dgm:pt>
    <dgm:pt modelId="{A98DD2AD-18AF-4955-819D-F13205A3B733}" type="sibTrans" cxnId="{6278B2BC-55C2-419E-8E7C-545ED074FF88}">
      <dgm:prSet/>
      <dgm:spPr>
        <a:gradFill rotWithShape="0">
          <a:gsLst>
            <a:gs pos="0">
              <a:schemeClr val="bg1"/>
            </a:gs>
            <a:gs pos="53000">
              <a:srgbClr val="A881C5"/>
            </a:gs>
            <a:gs pos="28567">
              <a:srgbClr val="CAB2DC"/>
            </a:gs>
            <a:gs pos="77000">
              <a:srgbClr val="7030A0"/>
            </a:gs>
            <a:gs pos="100000">
              <a:srgbClr val="512E84"/>
            </a:gs>
          </a:gsLst>
        </a:gradFill>
      </dgm:spPr>
      <dgm:t>
        <a:bodyPr/>
        <a:lstStyle/>
        <a:p>
          <a:endParaRPr lang="en-CA"/>
        </a:p>
      </dgm:t>
    </dgm:pt>
    <dgm:pt modelId="{2C944354-9D00-495A-AA2A-FDD32FDE2D81}">
      <dgm:prSet phldrT="[Text]"/>
      <dgm:spPr/>
      <dgm:t>
        <a:bodyPr/>
        <a:lstStyle/>
        <a:p>
          <a:r>
            <a:rPr lang="en-CA" b="1" dirty="0">
              <a:latin typeface="Abadi Extra Light" panose="020B0204020104020204" pitchFamily="34" charset="0"/>
            </a:rPr>
            <a:t>Schedule Committee Meeting</a:t>
          </a:r>
        </a:p>
      </dgm:t>
    </dgm:pt>
    <dgm:pt modelId="{1F3B6B18-3F57-4AF2-9940-37C81E0A3733}" type="parTrans" cxnId="{BA60DD67-ED3E-4F7E-8871-C7F41E0F651E}">
      <dgm:prSet/>
      <dgm:spPr/>
      <dgm:t>
        <a:bodyPr/>
        <a:lstStyle/>
        <a:p>
          <a:endParaRPr lang="en-CA"/>
        </a:p>
      </dgm:t>
    </dgm:pt>
    <dgm:pt modelId="{E7B0AEDB-1B35-4755-A5EF-4E8C9F72A3EE}" type="sibTrans" cxnId="{BA60DD67-ED3E-4F7E-8871-C7F41E0F651E}">
      <dgm:prSet/>
      <dgm:spPr/>
      <dgm:t>
        <a:bodyPr/>
        <a:lstStyle/>
        <a:p>
          <a:endParaRPr lang="en-CA"/>
        </a:p>
      </dgm:t>
    </dgm:pt>
    <dgm:pt modelId="{1D3853A9-1D17-498A-89F3-0410D68D4AD9}" type="pres">
      <dgm:prSet presAssocID="{535C79A0-2DA0-415C-947D-E674746C65D6}" presName="linearFlow" presStyleCnt="0">
        <dgm:presLayoutVars>
          <dgm:resizeHandles val="exact"/>
        </dgm:presLayoutVars>
      </dgm:prSet>
      <dgm:spPr/>
    </dgm:pt>
    <dgm:pt modelId="{38331A56-0E2F-447D-8E47-067A3FC3861F}" type="pres">
      <dgm:prSet presAssocID="{6CEBC631-568B-4D04-90A3-79E75E1D512A}" presName="node" presStyleLbl="node1" presStyleIdx="0" presStyleCnt="3">
        <dgm:presLayoutVars>
          <dgm:bulletEnabled val="1"/>
        </dgm:presLayoutVars>
      </dgm:prSet>
      <dgm:spPr/>
    </dgm:pt>
    <dgm:pt modelId="{2741ADDD-C793-4DE0-B1D9-BD0622D74E3A}" type="pres">
      <dgm:prSet presAssocID="{EE49F9FE-A03B-4BCF-B2AA-0D296EEBA66F}" presName="sibTrans" presStyleLbl="sibTrans2D1" presStyleIdx="0" presStyleCnt="2"/>
      <dgm:spPr/>
    </dgm:pt>
    <dgm:pt modelId="{79835891-9528-444D-A747-14E5A9AF1472}" type="pres">
      <dgm:prSet presAssocID="{EE49F9FE-A03B-4BCF-B2AA-0D296EEBA66F}" presName="connectorText" presStyleLbl="sibTrans2D1" presStyleIdx="0" presStyleCnt="2"/>
      <dgm:spPr/>
    </dgm:pt>
    <dgm:pt modelId="{961D4DD1-06F1-4064-99D2-480D958D1FA0}" type="pres">
      <dgm:prSet presAssocID="{93F0E2AB-BE31-4FC2-AE6D-A8488D5BDD96}" presName="node" presStyleLbl="node1" presStyleIdx="1" presStyleCnt="3">
        <dgm:presLayoutVars>
          <dgm:bulletEnabled val="1"/>
        </dgm:presLayoutVars>
      </dgm:prSet>
      <dgm:spPr/>
    </dgm:pt>
    <dgm:pt modelId="{2EFB9DD9-E566-4C9F-B4DB-76E38300D3F4}" type="pres">
      <dgm:prSet presAssocID="{A98DD2AD-18AF-4955-819D-F13205A3B733}" presName="sibTrans" presStyleLbl="sibTrans2D1" presStyleIdx="1" presStyleCnt="2"/>
      <dgm:spPr/>
    </dgm:pt>
    <dgm:pt modelId="{42E310D4-8A16-4346-AE5E-434C63A3A573}" type="pres">
      <dgm:prSet presAssocID="{A98DD2AD-18AF-4955-819D-F13205A3B733}" presName="connectorText" presStyleLbl="sibTrans2D1" presStyleIdx="1" presStyleCnt="2"/>
      <dgm:spPr/>
    </dgm:pt>
    <dgm:pt modelId="{42B12552-EDDF-46EB-80A3-DAC05FA601F6}" type="pres">
      <dgm:prSet presAssocID="{2C944354-9D00-495A-AA2A-FDD32FDE2D81}" presName="node" presStyleLbl="node1" presStyleIdx="2" presStyleCnt="3">
        <dgm:presLayoutVars>
          <dgm:bulletEnabled val="1"/>
        </dgm:presLayoutVars>
      </dgm:prSet>
      <dgm:spPr/>
    </dgm:pt>
  </dgm:ptLst>
  <dgm:cxnLst>
    <dgm:cxn modelId="{75E58D08-04DE-42FB-9BA9-F598BD2C63A1}" type="presOf" srcId="{2C944354-9D00-495A-AA2A-FDD32FDE2D81}" destId="{42B12552-EDDF-46EB-80A3-DAC05FA601F6}" srcOrd="0" destOrd="0" presId="urn:microsoft.com/office/officeart/2005/8/layout/process2"/>
    <dgm:cxn modelId="{32A1A93E-778E-4DF7-BA6D-8684899F4C34}" type="presOf" srcId="{6CEBC631-568B-4D04-90A3-79E75E1D512A}" destId="{38331A56-0E2F-447D-8E47-067A3FC3861F}" srcOrd="0" destOrd="0" presId="urn:microsoft.com/office/officeart/2005/8/layout/process2"/>
    <dgm:cxn modelId="{26F71564-BA78-4311-9039-63BEFD102758}" type="presOf" srcId="{EE49F9FE-A03B-4BCF-B2AA-0D296EEBA66F}" destId="{2741ADDD-C793-4DE0-B1D9-BD0622D74E3A}" srcOrd="0" destOrd="0" presId="urn:microsoft.com/office/officeart/2005/8/layout/process2"/>
    <dgm:cxn modelId="{DDBA5E64-5677-47E8-98D5-1FD99A9361D2}" type="presOf" srcId="{535C79A0-2DA0-415C-947D-E674746C65D6}" destId="{1D3853A9-1D17-498A-89F3-0410D68D4AD9}" srcOrd="0" destOrd="0" presId="urn:microsoft.com/office/officeart/2005/8/layout/process2"/>
    <dgm:cxn modelId="{BA60DD67-ED3E-4F7E-8871-C7F41E0F651E}" srcId="{535C79A0-2DA0-415C-947D-E674746C65D6}" destId="{2C944354-9D00-495A-AA2A-FDD32FDE2D81}" srcOrd="2" destOrd="0" parTransId="{1F3B6B18-3F57-4AF2-9940-37C81E0A3733}" sibTransId="{E7B0AEDB-1B35-4755-A5EF-4E8C9F72A3EE}"/>
    <dgm:cxn modelId="{6B049C4D-BCD4-4885-81D5-559888E955BF}" type="presOf" srcId="{A98DD2AD-18AF-4955-819D-F13205A3B733}" destId="{2EFB9DD9-E566-4C9F-B4DB-76E38300D3F4}" srcOrd="0" destOrd="0" presId="urn:microsoft.com/office/officeart/2005/8/layout/process2"/>
    <dgm:cxn modelId="{29B29D54-C032-4A00-861E-77B8F9D07339}" type="presOf" srcId="{EE49F9FE-A03B-4BCF-B2AA-0D296EEBA66F}" destId="{79835891-9528-444D-A747-14E5A9AF1472}" srcOrd="1" destOrd="0" presId="urn:microsoft.com/office/officeart/2005/8/layout/process2"/>
    <dgm:cxn modelId="{FED82BAA-C7D9-4155-8E20-61118BFD4533}" srcId="{535C79A0-2DA0-415C-947D-E674746C65D6}" destId="{6CEBC631-568B-4D04-90A3-79E75E1D512A}" srcOrd="0" destOrd="0" parTransId="{02464253-8C68-42A4-A594-1519C554CCC7}" sibTransId="{EE49F9FE-A03B-4BCF-B2AA-0D296EEBA66F}"/>
    <dgm:cxn modelId="{B10760B3-DF5D-4F02-839A-3B7772EC30AA}" type="presOf" srcId="{93F0E2AB-BE31-4FC2-AE6D-A8488D5BDD96}" destId="{961D4DD1-06F1-4064-99D2-480D958D1FA0}" srcOrd="0" destOrd="0" presId="urn:microsoft.com/office/officeart/2005/8/layout/process2"/>
    <dgm:cxn modelId="{6278B2BC-55C2-419E-8E7C-545ED074FF88}" srcId="{535C79A0-2DA0-415C-947D-E674746C65D6}" destId="{93F0E2AB-BE31-4FC2-AE6D-A8488D5BDD96}" srcOrd="1" destOrd="0" parTransId="{491736D6-0CD3-4476-B87D-B3BDA00E0EBE}" sibTransId="{A98DD2AD-18AF-4955-819D-F13205A3B733}"/>
    <dgm:cxn modelId="{87938ED6-A54C-4E04-831A-1DE5BF7172E2}" type="presOf" srcId="{A98DD2AD-18AF-4955-819D-F13205A3B733}" destId="{42E310D4-8A16-4346-AE5E-434C63A3A573}" srcOrd="1" destOrd="0" presId="urn:microsoft.com/office/officeart/2005/8/layout/process2"/>
    <dgm:cxn modelId="{47946E68-D79A-4D46-97D8-14004AE465B7}" type="presParOf" srcId="{1D3853A9-1D17-498A-89F3-0410D68D4AD9}" destId="{38331A56-0E2F-447D-8E47-067A3FC3861F}" srcOrd="0" destOrd="0" presId="urn:microsoft.com/office/officeart/2005/8/layout/process2"/>
    <dgm:cxn modelId="{C58D274D-A29E-4060-9258-7B70DA794F42}" type="presParOf" srcId="{1D3853A9-1D17-498A-89F3-0410D68D4AD9}" destId="{2741ADDD-C793-4DE0-B1D9-BD0622D74E3A}" srcOrd="1" destOrd="0" presId="urn:microsoft.com/office/officeart/2005/8/layout/process2"/>
    <dgm:cxn modelId="{109606C8-A9B6-4CEB-9160-3FE03BFA6074}" type="presParOf" srcId="{2741ADDD-C793-4DE0-B1D9-BD0622D74E3A}" destId="{79835891-9528-444D-A747-14E5A9AF1472}" srcOrd="0" destOrd="0" presId="urn:microsoft.com/office/officeart/2005/8/layout/process2"/>
    <dgm:cxn modelId="{1DDAF4E2-B625-4A62-8DD7-CF1FBF64CA50}" type="presParOf" srcId="{1D3853A9-1D17-498A-89F3-0410D68D4AD9}" destId="{961D4DD1-06F1-4064-99D2-480D958D1FA0}" srcOrd="2" destOrd="0" presId="urn:microsoft.com/office/officeart/2005/8/layout/process2"/>
    <dgm:cxn modelId="{1176C794-E701-4728-AF12-513459CFA028}" type="presParOf" srcId="{1D3853A9-1D17-498A-89F3-0410D68D4AD9}" destId="{2EFB9DD9-E566-4C9F-B4DB-76E38300D3F4}" srcOrd="3" destOrd="0" presId="urn:microsoft.com/office/officeart/2005/8/layout/process2"/>
    <dgm:cxn modelId="{E9D81A3E-BB05-40BA-8D9C-3813FB0D28B4}" type="presParOf" srcId="{2EFB9DD9-E566-4C9F-B4DB-76E38300D3F4}" destId="{42E310D4-8A16-4346-AE5E-434C63A3A573}" srcOrd="0" destOrd="0" presId="urn:microsoft.com/office/officeart/2005/8/layout/process2"/>
    <dgm:cxn modelId="{675B2FD1-4C30-47FB-AC4C-0D1477F9E61D}" type="presParOf" srcId="{1D3853A9-1D17-498A-89F3-0410D68D4AD9}" destId="{42B12552-EDDF-46EB-80A3-DAC05FA601F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5C79A0-2DA0-415C-947D-E674746C65D6}" type="doc">
      <dgm:prSet loTypeId="urn:microsoft.com/office/officeart/2005/8/layout/process2" loCatId="process" qsTypeId="urn:microsoft.com/office/officeart/2005/8/quickstyle/simple3" qsCatId="simple" csTypeId="urn:microsoft.com/office/officeart/2005/8/colors/accent6_1" csCatId="accent6" phldr="1"/>
      <dgm:spPr/>
    </dgm:pt>
    <dgm:pt modelId="{6CEBC631-568B-4D04-90A3-79E75E1D512A}">
      <dgm:prSet phldrT="[Text]" custT="1"/>
      <dgm:spPr/>
      <dgm:t>
        <a:bodyPr/>
        <a:lstStyle/>
        <a:p>
          <a:r>
            <a:rPr lang="en-CA" sz="2000" b="1" dirty="0">
              <a:latin typeface="Abadi Extra Light" panose="020B0204020104020204" pitchFamily="34" charset="0"/>
            </a:rPr>
            <a:t>Submit report(s)/CV to Advisory Committee Members</a:t>
          </a:r>
        </a:p>
      </dgm:t>
    </dgm:pt>
    <dgm:pt modelId="{02464253-8C68-42A4-A594-1519C554CCC7}" type="parTrans" cxnId="{FED82BAA-C7D9-4155-8E20-61118BFD4533}">
      <dgm:prSet/>
      <dgm:spPr/>
      <dgm:t>
        <a:bodyPr/>
        <a:lstStyle/>
        <a:p>
          <a:endParaRPr lang="en-CA"/>
        </a:p>
      </dgm:t>
    </dgm:pt>
    <dgm:pt modelId="{EE49F9FE-A03B-4BCF-B2AA-0D296EEBA66F}" type="sibTrans" cxnId="{FED82BAA-C7D9-4155-8E20-61118BFD4533}">
      <dgm:prSet/>
      <dgm:spPr>
        <a:gradFill rotWithShape="0">
          <a:gsLst>
            <a:gs pos="0">
              <a:schemeClr val="bg1"/>
            </a:gs>
            <a:gs pos="27884">
              <a:srgbClr val="CDB8DF"/>
            </a:gs>
            <a:gs pos="57000">
              <a:srgbClr val="A882C6"/>
            </a:gs>
            <a:gs pos="81000">
              <a:srgbClr val="7030A0"/>
            </a:gs>
            <a:gs pos="100000">
              <a:srgbClr val="512E84"/>
            </a:gs>
          </a:gsLst>
        </a:gradFill>
      </dgm:spPr>
      <dgm:t>
        <a:bodyPr/>
        <a:lstStyle/>
        <a:p>
          <a:endParaRPr lang="en-CA"/>
        </a:p>
      </dgm:t>
    </dgm:pt>
    <dgm:pt modelId="{93F0E2AB-BE31-4FC2-AE6D-A8488D5BDD96}">
      <dgm:prSet phldrT="[Text]" custT="1"/>
      <dgm:spPr/>
      <dgm:t>
        <a:bodyPr/>
        <a:lstStyle/>
        <a:p>
          <a:r>
            <a:rPr lang="en-CA" sz="2000" b="1" dirty="0">
              <a:latin typeface="Abadi Extra Light" panose="020B0204020104020204" pitchFamily="34" charset="0"/>
            </a:rPr>
            <a:t>Present at committee meeting</a:t>
          </a:r>
        </a:p>
      </dgm:t>
    </dgm:pt>
    <dgm:pt modelId="{491736D6-0CD3-4476-B87D-B3BDA00E0EBE}" type="parTrans" cxnId="{6278B2BC-55C2-419E-8E7C-545ED074FF88}">
      <dgm:prSet/>
      <dgm:spPr/>
      <dgm:t>
        <a:bodyPr/>
        <a:lstStyle/>
        <a:p>
          <a:endParaRPr lang="en-CA"/>
        </a:p>
      </dgm:t>
    </dgm:pt>
    <dgm:pt modelId="{A98DD2AD-18AF-4955-819D-F13205A3B733}" type="sibTrans" cxnId="{6278B2BC-55C2-419E-8E7C-545ED074FF88}">
      <dgm:prSet/>
      <dgm:spPr>
        <a:gradFill rotWithShape="0">
          <a:gsLst>
            <a:gs pos="0">
              <a:schemeClr val="bg1"/>
            </a:gs>
            <a:gs pos="24508">
              <a:srgbClr val="D0BBE0"/>
            </a:gs>
            <a:gs pos="50325">
              <a:srgbClr val="9F74BF"/>
            </a:gs>
            <a:gs pos="78000">
              <a:srgbClr val="7030A0"/>
            </a:gs>
            <a:gs pos="100000">
              <a:srgbClr val="512E84"/>
            </a:gs>
          </a:gsLst>
        </a:gradFill>
      </dgm:spPr>
      <dgm:t>
        <a:bodyPr/>
        <a:lstStyle/>
        <a:p>
          <a:endParaRPr lang="en-CA"/>
        </a:p>
      </dgm:t>
    </dgm:pt>
    <dgm:pt modelId="{2C944354-9D00-495A-AA2A-FDD32FDE2D81}">
      <dgm:prSet phldrT="[Text]" custT="1"/>
      <dgm:spPr/>
      <dgm:t>
        <a:bodyPr/>
        <a:lstStyle/>
        <a:p>
          <a:r>
            <a:rPr lang="en-CA" sz="2000" b="1" dirty="0">
              <a:latin typeface="Abadi Extra Light" panose="020B0204020104020204" pitchFamily="34" charset="0"/>
            </a:rPr>
            <a:t>Submit completed paper work</a:t>
          </a:r>
        </a:p>
      </dgm:t>
    </dgm:pt>
    <dgm:pt modelId="{1F3B6B18-3F57-4AF2-9940-37C81E0A3733}" type="parTrans" cxnId="{BA60DD67-ED3E-4F7E-8871-C7F41E0F651E}">
      <dgm:prSet/>
      <dgm:spPr/>
      <dgm:t>
        <a:bodyPr/>
        <a:lstStyle/>
        <a:p>
          <a:endParaRPr lang="en-CA"/>
        </a:p>
      </dgm:t>
    </dgm:pt>
    <dgm:pt modelId="{E7B0AEDB-1B35-4755-A5EF-4E8C9F72A3EE}" type="sibTrans" cxnId="{BA60DD67-ED3E-4F7E-8871-C7F41E0F651E}">
      <dgm:prSet/>
      <dgm:spPr/>
      <dgm:t>
        <a:bodyPr/>
        <a:lstStyle/>
        <a:p>
          <a:endParaRPr lang="en-CA"/>
        </a:p>
      </dgm:t>
    </dgm:pt>
    <dgm:pt modelId="{1D3853A9-1D17-498A-89F3-0410D68D4AD9}" type="pres">
      <dgm:prSet presAssocID="{535C79A0-2DA0-415C-947D-E674746C65D6}" presName="linearFlow" presStyleCnt="0">
        <dgm:presLayoutVars>
          <dgm:resizeHandles val="exact"/>
        </dgm:presLayoutVars>
      </dgm:prSet>
      <dgm:spPr/>
    </dgm:pt>
    <dgm:pt modelId="{38331A56-0E2F-447D-8E47-067A3FC3861F}" type="pres">
      <dgm:prSet presAssocID="{6CEBC631-568B-4D04-90A3-79E75E1D512A}" presName="node" presStyleLbl="node1" presStyleIdx="0" presStyleCnt="3">
        <dgm:presLayoutVars>
          <dgm:bulletEnabled val="1"/>
        </dgm:presLayoutVars>
      </dgm:prSet>
      <dgm:spPr/>
    </dgm:pt>
    <dgm:pt modelId="{2741ADDD-C793-4DE0-B1D9-BD0622D74E3A}" type="pres">
      <dgm:prSet presAssocID="{EE49F9FE-A03B-4BCF-B2AA-0D296EEBA66F}" presName="sibTrans" presStyleLbl="sibTrans2D1" presStyleIdx="0" presStyleCnt="2"/>
      <dgm:spPr/>
    </dgm:pt>
    <dgm:pt modelId="{79835891-9528-444D-A747-14E5A9AF1472}" type="pres">
      <dgm:prSet presAssocID="{EE49F9FE-A03B-4BCF-B2AA-0D296EEBA66F}" presName="connectorText" presStyleLbl="sibTrans2D1" presStyleIdx="0" presStyleCnt="2"/>
      <dgm:spPr/>
    </dgm:pt>
    <dgm:pt modelId="{961D4DD1-06F1-4064-99D2-480D958D1FA0}" type="pres">
      <dgm:prSet presAssocID="{93F0E2AB-BE31-4FC2-AE6D-A8488D5BDD96}" presName="node" presStyleLbl="node1" presStyleIdx="1" presStyleCnt="3">
        <dgm:presLayoutVars>
          <dgm:bulletEnabled val="1"/>
        </dgm:presLayoutVars>
      </dgm:prSet>
      <dgm:spPr/>
    </dgm:pt>
    <dgm:pt modelId="{2EFB9DD9-E566-4C9F-B4DB-76E38300D3F4}" type="pres">
      <dgm:prSet presAssocID="{A98DD2AD-18AF-4955-819D-F13205A3B733}" presName="sibTrans" presStyleLbl="sibTrans2D1" presStyleIdx="1" presStyleCnt="2"/>
      <dgm:spPr/>
    </dgm:pt>
    <dgm:pt modelId="{42E310D4-8A16-4346-AE5E-434C63A3A573}" type="pres">
      <dgm:prSet presAssocID="{A98DD2AD-18AF-4955-819D-F13205A3B733}" presName="connectorText" presStyleLbl="sibTrans2D1" presStyleIdx="1" presStyleCnt="2"/>
      <dgm:spPr/>
    </dgm:pt>
    <dgm:pt modelId="{42B12552-EDDF-46EB-80A3-DAC05FA601F6}" type="pres">
      <dgm:prSet presAssocID="{2C944354-9D00-495A-AA2A-FDD32FDE2D81}" presName="node" presStyleLbl="node1" presStyleIdx="2" presStyleCnt="3">
        <dgm:presLayoutVars>
          <dgm:bulletEnabled val="1"/>
        </dgm:presLayoutVars>
      </dgm:prSet>
      <dgm:spPr/>
    </dgm:pt>
  </dgm:ptLst>
  <dgm:cxnLst>
    <dgm:cxn modelId="{75E58D08-04DE-42FB-9BA9-F598BD2C63A1}" type="presOf" srcId="{2C944354-9D00-495A-AA2A-FDD32FDE2D81}" destId="{42B12552-EDDF-46EB-80A3-DAC05FA601F6}" srcOrd="0" destOrd="0" presId="urn:microsoft.com/office/officeart/2005/8/layout/process2"/>
    <dgm:cxn modelId="{32A1A93E-778E-4DF7-BA6D-8684899F4C34}" type="presOf" srcId="{6CEBC631-568B-4D04-90A3-79E75E1D512A}" destId="{38331A56-0E2F-447D-8E47-067A3FC3861F}" srcOrd="0" destOrd="0" presId="urn:microsoft.com/office/officeart/2005/8/layout/process2"/>
    <dgm:cxn modelId="{26F71564-BA78-4311-9039-63BEFD102758}" type="presOf" srcId="{EE49F9FE-A03B-4BCF-B2AA-0D296EEBA66F}" destId="{2741ADDD-C793-4DE0-B1D9-BD0622D74E3A}" srcOrd="0" destOrd="0" presId="urn:microsoft.com/office/officeart/2005/8/layout/process2"/>
    <dgm:cxn modelId="{DDBA5E64-5677-47E8-98D5-1FD99A9361D2}" type="presOf" srcId="{535C79A0-2DA0-415C-947D-E674746C65D6}" destId="{1D3853A9-1D17-498A-89F3-0410D68D4AD9}" srcOrd="0" destOrd="0" presId="urn:microsoft.com/office/officeart/2005/8/layout/process2"/>
    <dgm:cxn modelId="{BA60DD67-ED3E-4F7E-8871-C7F41E0F651E}" srcId="{535C79A0-2DA0-415C-947D-E674746C65D6}" destId="{2C944354-9D00-495A-AA2A-FDD32FDE2D81}" srcOrd="2" destOrd="0" parTransId="{1F3B6B18-3F57-4AF2-9940-37C81E0A3733}" sibTransId="{E7B0AEDB-1B35-4755-A5EF-4E8C9F72A3EE}"/>
    <dgm:cxn modelId="{6B049C4D-BCD4-4885-81D5-559888E955BF}" type="presOf" srcId="{A98DD2AD-18AF-4955-819D-F13205A3B733}" destId="{2EFB9DD9-E566-4C9F-B4DB-76E38300D3F4}" srcOrd="0" destOrd="0" presId="urn:microsoft.com/office/officeart/2005/8/layout/process2"/>
    <dgm:cxn modelId="{29B29D54-C032-4A00-861E-77B8F9D07339}" type="presOf" srcId="{EE49F9FE-A03B-4BCF-B2AA-0D296EEBA66F}" destId="{79835891-9528-444D-A747-14E5A9AF1472}" srcOrd="1" destOrd="0" presId="urn:microsoft.com/office/officeart/2005/8/layout/process2"/>
    <dgm:cxn modelId="{FED82BAA-C7D9-4155-8E20-61118BFD4533}" srcId="{535C79A0-2DA0-415C-947D-E674746C65D6}" destId="{6CEBC631-568B-4D04-90A3-79E75E1D512A}" srcOrd="0" destOrd="0" parTransId="{02464253-8C68-42A4-A594-1519C554CCC7}" sibTransId="{EE49F9FE-A03B-4BCF-B2AA-0D296EEBA66F}"/>
    <dgm:cxn modelId="{B10760B3-DF5D-4F02-839A-3B7772EC30AA}" type="presOf" srcId="{93F0E2AB-BE31-4FC2-AE6D-A8488D5BDD96}" destId="{961D4DD1-06F1-4064-99D2-480D958D1FA0}" srcOrd="0" destOrd="0" presId="urn:microsoft.com/office/officeart/2005/8/layout/process2"/>
    <dgm:cxn modelId="{6278B2BC-55C2-419E-8E7C-545ED074FF88}" srcId="{535C79A0-2DA0-415C-947D-E674746C65D6}" destId="{93F0E2AB-BE31-4FC2-AE6D-A8488D5BDD96}" srcOrd="1" destOrd="0" parTransId="{491736D6-0CD3-4476-B87D-B3BDA00E0EBE}" sibTransId="{A98DD2AD-18AF-4955-819D-F13205A3B733}"/>
    <dgm:cxn modelId="{87938ED6-A54C-4E04-831A-1DE5BF7172E2}" type="presOf" srcId="{A98DD2AD-18AF-4955-819D-F13205A3B733}" destId="{42E310D4-8A16-4346-AE5E-434C63A3A573}" srcOrd="1" destOrd="0" presId="urn:microsoft.com/office/officeart/2005/8/layout/process2"/>
    <dgm:cxn modelId="{47946E68-D79A-4D46-97D8-14004AE465B7}" type="presParOf" srcId="{1D3853A9-1D17-498A-89F3-0410D68D4AD9}" destId="{38331A56-0E2F-447D-8E47-067A3FC3861F}" srcOrd="0" destOrd="0" presId="urn:microsoft.com/office/officeart/2005/8/layout/process2"/>
    <dgm:cxn modelId="{C58D274D-A29E-4060-9258-7B70DA794F42}" type="presParOf" srcId="{1D3853A9-1D17-498A-89F3-0410D68D4AD9}" destId="{2741ADDD-C793-4DE0-B1D9-BD0622D74E3A}" srcOrd="1" destOrd="0" presId="urn:microsoft.com/office/officeart/2005/8/layout/process2"/>
    <dgm:cxn modelId="{109606C8-A9B6-4CEB-9160-3FE03BFA6074}" type="presParOf" srcId="{2741ADDD-C793-4DE0-B1D9-BD0622D74E3A}" destId="{79835891-9528-444D-A747-14E5A9AF1472}" srcOrd="0" destOrd="0" presId="urn:microsoft.com/office/officeart/2005/8/layout/process2"/>
    <dgm:cxn modelId="{1DDAF4E2-B625-4A62-8DD7-CF1FBF64CA50}" type="presParOf" srcId="{1D3853A9-1D17-498A-89F3-0410D68D4AD9}" destId="{961D4DD1-06F1-4064-99D2-480D958D1FA0}" srcOrd="2" destOrd="0" presId="urn:microsoft.com/office/officeart/2005/8/layout/process2"/>
    <dgm:cxn modelId="{1176C794-E701-4728-AF12-513459CFA028}" type="presParOf" srcId="{1D3853A9-1D17-498A-89F3-0410D68D4AD9}" destId="{2EFB9DD9-E566-4C9F-B4DB-76E38300D3F4}" srcOrd="3" destOrd="0" presId="urn:microsoft.com/office/officeart/2005/8/layout/process2"/>
    <dgm:cxn modelId="{E9D81A3E-BB05-40BA-8D9C-3813FB0D28B4}" type="presParOf" srcId="{2EFB9DD9-E566-4C9F-B4DB-76E38300D3F4}" destId="{42E310D4-8A16-4346-AE5E-434C63A3A573}" srcOrd="0" destOrd="0" presId="urn:microsoft.com/office/officeart/2005/8/layout/process2"/>
    <dgm:cxn modelId="{675B2FD1-4C30-47FB-AC4C-0D1477F9E61D}" type="presParOf" srcId="{1D3853A9-1D17-498A-89F3-0410D68D4AD9}" destId="{42B12552-EDDF-46EB-80A3-DAC05FA601F6}" srcOrd="4"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5C79A0-2DA0-415C-947D-E674746C65D6}" type="doc">
      <dgm:prSet loTypeId="urn:microsoft.com/office/officeart/2005/8/layout/process2" loCatId="process" qsTypeId="urn:microsoft.com/office/officeart/2005/8/quickstyle/simple3" qsCatId="simple" csTypeId="urn:microsoft.com/office/officeart/2005/8/colors/accent6_1" csCatId="accent6" phldr="1"/>
      <dgm:spPr/>
    </dgm:pt>
    <dgm:pt modelId="{6CEBC631-568B-4D04-90A3-79E75E1D512A}">
      <dgm:prSet phldrT="[Text]"/>
      <dgm:spPr/>
      <dgm:t>
        <a:bodyPr/>
        <a:lstStyle/>
        <a:p>
          <a:r>
            <a:rPr lang="en-CA" b="1" dirty="0">
              <a:latin typeface="Abadi Extra Light" panose="020B0204020104020204" pitchFamily="34" charset="0"/>
            </a:rPr>
            <a:t>Talk to lab members and others in the program</a:t>
          </a:r>
        </a:p>
      </dgm:t>
    </dgm:pt>
    <dgm:pt modelId="{02464253-8C68-42A4-A594-1519C554CCC7}" type="parTrans" cxnId="{FED82BAA-C7D9-4155-8E20-61118BFD4533}">
      <dgm:prSet/>
      <dgm:spPr/>
      <dgm:t>
        <a:bodyPr/>
        <a:lstStyle/>
        <a:p>
          <a:endParaRPr lang="en-CA"/>
        </a:p>
      </dgm:t>
    </dgm:pt>
    <dgm:pt modelId="{EE49F9FE-A03B-4BCF-B2AA-0D296EEBA66F}" type="sibTrans" cxnId="{FED82BAA-C7D9-4155-8E20-61118BFD4533}">
      <dgm:prSet/>
      <dgm:spPr>
        <a:gradFill rotWithShape="0">
          <a:gsLst>
            <a:gs pos="6122">
              <a:schemeClr val="bg1"/>
            </a:gs>
            <a:gs pos="33310">
              <a:srgbClr val="BB9CD2"/>
            </a:gs>
            <a:gs pos="56448">
              <a:srgbClr val="9160B6"/>
            </a:gs>
            <a:gs pos="75000">
              <a:srgbClr val="7030A0"/>
            </a:gs>
            <a:gs pos="100000">
              <a:srgbClr val="512E84"/>
            </a:gs>
          </a:gsLst>
        </a:gradFill>
      </dgm:spPr>
      <dgm:t>
        <a:bodyPr/>
        <a:lstStyle/>
        <a:p>
          <a:endParaRPr lang="en-CA"/>
        </a:p>
      </dgm:t>
    </dgm:pt>
    <dgm:pt modelId="{93F0E2AB-BE31-4FC2-AE6D-A8488D5BDD96}">
      <dgm:prSet phldrT="[Text]" custT="1"/>
      <dgm:spPr/>
      <dgm:t>
        <a:bodyPr/>
        <a:lstStyle/>
        <a:p>
          <a:r>
            <a:rPr lang="en-CA" sz="2000" b="1" dirty="0">
              <a:latin typeface="Abadi Extra Light" panose="020B0204020104020204" pitchFamily="34" charset="0"/>
            </a:rPr>
            <a:t>Discuss Transferring with Supervisor(s)</a:t>
          </a:r>
        </a:p>
      </dgm:t>
    </dgm:pt>
    <dgm:pt modelId="{491736D6-0CD3-4476-B87D-B3BDA00E0EBE}" type="parTrans" cxnId="{6278B2BC-55C2-419E-8E7C-545ED074FF88}">
      <dgm:prSet/>
      <dgm:spPr/>
      <dgm:t>
        <a:bodyPr/>
        <a:lstStyle/>
        <a:p>
          <a:endParaRPr lang="en-CA"/>
        </a:p>
      </dgm:t>
    </dgm:pt>
    <dgm:pt modelId="{A98DD2AD-18AF-4955-819D-F13205A3B733}" type="sibTrans" cxnId="{6278B2BC-55C2-419E-8E7C-545ED074FF88}">
      <dgm:prSet/>
      <dgm:spPr>
        <a:gradFill rotWithShape="0">
          <a:gsLst>
            <a:gs pos="0">
              <a:schemeClr val="bg1"/>
            </a:gs>
            <a:gs pos="53000">
              <a:srgbClr val="A881C5"/>
            </a:gs>
            <a:gs pos="28567">
              <a:srgbClr val="CAB2DC"/>
            </a:gs>
            <a:gs pos="77000">
              <a:srgbClr val="7030A0"/>
            </a:gs>
            <a:gs pos="100000">
              <a:srgbClr val="512E84"/>
            </a:gs>
          </a:gsLst>
        </a:gradFill>
      </dgm:spPr>
      <dgm:t>
        <a:bodyPr/>
        <a:lstStyle/>
        <a:p>
          <a:endParaRPr lang="en-CA"/>
        </a:p>
      </dgm:t>
    </dgm:pt>
    <dgm:pt modelId="{2C944354-9D00-495A-AA2A-FDD32FDE2D81}">
      <dgm:prSet phldrT="[Text]"/>
      <dgm:spPr/>
      <dgm:t>
        <a:bodyPr/>
        <a:lstStyle/>
        <a:p>
          <a:r>
            <a:rPr lang="en-CA" b="1" dirty="0">
              <a:latin typeface="Abadi Extra Light" panose="020B0204020104020204" pitchFamily="34" charset="0"/>
            </a:rPr>
            <a:t>Schedule Committee Meeting</a:t>
          </a:r>
        </a:p>
      </dgm:t>
    </dgm:pt>
    <dgm:pt modelId="{1F3B6B18-3F57-4AF2-9940-37C81E0A3733}" type="parTrans" cxnId="{BA60DD67-ED3E-4F7E-8871-C7F41E0F651E}">
      <dgm:prSet/>
      <dgm:spPr/>
      <dgm:t>
        <a:bodyPr/>
        <a:lstStyle/>
        <a:p>
          <a:endParaRPr lang="en-CA"/>
        </a:p>
      </dgm:t>
    </dgm:pt>
    <dgm:pt modelId="{E7B0AEDB-1B35-4755-A5EF-4E8C9F72A3EE}" type="sibTrans" cxnId="{BA60DD67-ED3E-4F7E-8871-C7F41E0F651E}">
      <dgm:prSet/>
      <dgm:spPr/>
      <dgm:t>
        <a:bodyPr/>
        <a:lstStyle/>
        <a:p>
          <a:endParaRPr lang="en-CA"/>
        </a:p>
      </dgm:t>
    </dgm:pt>
    <dgm:pt modelId="{1D3853A9-1D17-498A-89F3-0410D68D4AD9}" type="pres">
      <dgm:prSet presAssocID="{535C79A0-2DA0-415C-947D-E674746C65D6}" presName="linearFlow" presStyleCnt="0">
        <dgm:presLayoutVars>
          <dgm:resizeHandles val="exact"/>
        </dgm:presLayoutVars>
      </dgm:prSet>
      <dgm:spPr/>
    </dgm:pt>
    <dgm:pt modelId="{38331A56-0E2F-447D-8E47-067A3FC3861F}" type="pres">
      <dgm:prSet presAssocID="{6CEBC631-568B-4D04-90A3-79E75E1D512A}" presName="node" presStyleLbl="node1" presStyleIdx="0" presStyleCnt="3">
        <dgm:presLayoutVars>
          <dgm:bulletEnabled val="1"/>
        </dgm:presLayoutVars>
      </dgm:prSet>
      <dgm:spPr/>
    </dgm:pt>
    <dgm:pt modelId="{2741ADDD-C793-4DE0-B1D9-BD0622D74E3A}" type="pres">
      <dgm:prSet presAssocID="{EE49F9FE-A03B-4BCF-B2AA-0D296EEBA66F}" presName="sibTrans" presStyleLbl="sibTrans2D1" presStyleIdx="0" presStyleCnt="2"/>
      <dgm:spPr/>
    </dgm:pt>
    <dgm:pt modelId="{79835891-9528-444D-A747-14E5A9AF1472}" type="pres">
      <dgm:prSet presAssocID="{EE49F9FE-A03B-4BCF-B2AA-0D296EEBA66F}" presName="connectorText" presStyleLbl="sibTrans2D1" presStyleIdx="0" presStyleCnt="2"/>
      <dgm:spPr/>
    </dgm:pt>
    <dgm:pt modelId="{961D4DD1-06F1-4064-99D2-480D958D1FA0}" type="pres">
      <dgm:prSet presAssocID="{93F0E2AB-BE31-4FC2-AE6D-A8488D5BDD96}" presName="node" presStyleLbl="node1" presStyleIdx="1" presStyleCnt="3">
        <dgm:presLayoutVars>
          <dgm:bulletEnabled val="1"/>
        </dgm:presLayoutVars>
      </dgm:prSet>
      <dgm:spPr/>
    </dgm:pt>
    <dgm:pt modelId="{2EFB9DD9-E566-4C9F-B4DB-76E38300D3F4}" type="pres">
      <dgm:prSet presAssocID="{A98DD2AD-18AF-4955-819D-F13205A3B733}" presName="sibTrans" presStyleLbl="sibTrans2D1" presStyleIdx="1" presStyleCnt="2"/>
      <dgm:spPr/>
    </dgm:pt>
    <dgm:pt modelId="{42E310D4-8A16-4346-AE5E-434C63A3A573}" type="pres">
      <dgm:prSet presAssocID="{A98DD2AD-18AF-4955-819D-F13205A3B733}" presName="connectorText" presStyleLbl="sibTrans2D1" presStyleIdx="1" presStyleCnt="2"/>
      <dgm:spPr/>
    </dgm:pt>
    <dgm:pt modelId="{42B12552-EDDF-46EB-80A3-DAC05FA601F6}" type="pres">
      <dgm:prSet presAssocID="{2C944354-9D00-495A-AA2A-FDD32FDE2D81}" presName="node" presStyleLbl="node1" presStyleIdx="2" presStyleCnt="3">
        <dgm:presLayoutVars>
          <dgm:bulletEnabled val="1"/>
        </dgm:presLayoutVars>
      </dgm:prSet>
      <dgm:spPr/>
    </dgm:pt>
  </dgm:ptLst>
  <dgm:cxnLst>
    <dgm:cxn modelId="{75E58D08-04DE-42FB-9BA9-F598BD2C63A1}" type="presOf" srcId="{2C944354-9D00-495A-AA2A-FDD32FDE2D81}" destId="{42B12552-EDDF-46EB-80A3-DAC05FA601F6}" srcOrd="0" destOrd="0" presId="urn:microsoft.com/office/officeart/2005/8/layout/process2"/>
    <dgm:cxn modelId="{32A1A93E-778E-4DF7-BA6D-8684899F4C34}" type="presOf" srcId="{6CEBC631-568B-4D04-90A3-79E75E1D512A}" destId="{38331A56-0E2F-447D-8E47-067A3FC3861F}" srcOrd="0" destOrd="0" presId="urn:microsoft.com/office/officeart/2005/8/layout/process2"/>
    <dgm:cxn modelId="{26F71564-BA78-4311-9039-63BEFD102758}" type="presOf" srcId="{EE49F9FE-A03B-4BCF-B2AA-0D296EEBA66F}" destId="{2741ADDD-C793-4DE0-B1D9-BD0622D74E3A}" srcOrd="0" destOrd="0" presId="urn:microsoft.com/office/officeart/2005/8/layout/process2"/>
    <dgm:cxn modelId="{DDBA5E64-5677-47E8-98D5-1FD99A9361D2}" type="presOf" srcId="{535C79A0-2DA0-415C-947D-E674746C65D6}" destId="{1D3853A9-1D17-498A-89F3-0410D68D4AD9}" srcOrd="0" destOrd="0" presId="urn:microsoft.com/office/officeart/2005/8/layout/process2"/>
    <dgm:cxn modelId="{BA60DD67-ED3E-4F7E-8871-C7F41E0F651E}" srcId="{535C79A0-2DA0-415C-947D-E674746C65D6}" destId="{2C944354-9D00-495A-AA2A-FDD32FDE2D81}" srcOrd="2" destOrd="0" parTransId="{1F3B6B18-3F57-4AF2-9940-37C81E0A3733}" sibTransId="{E7B0AEDB-1B35-4755-A5EF-4E8C9F72A3EE}"/>
    <dgm:cxn modelId="{6B049C4D-BCD4-4885-81D5-559888E955BF}" type="presOf" srcId="{A98DD2AD-18AF-4955-819D-F13205A3B733}" destId="{2EFB9DD9-E566-4C9F-B4DB-76E38300D3F4}" srcOrd="0" destOrd="0" presId="urn:microsoft.com/office/officeart/2005/8/layout/process2"/>
    <dgm:cxn modelId="{29B29D54-C032-4A00-861E-77B8F9D07339}" type="presOf" srcId="{EE49F9FE-A03B-4BCF-B2AA-0D296EEBA66F}" destId="{79835891-9528-444D-A747-14E5A9AF1472}" srcOrd="1" destOrd="0" presId="urn:microsoft.com/office/officeart/2005/8/layout/process2"/>
    <dgm:cxn modelId="{FED82BAA-C7D9-4155-8E20-61118BFD4533}" srcId="{535C79A0-2DA0-415C-947D-E674746C65D6}" destId="{6CEBC631-568B-4D04-90A3-79E75E1D512A}" srcOrd="0" destOrd="0" parTransId="{02464253-8C68-42A4-A594-1519C554CCC7}" sibTransId="{EE49F9FE-A03B-4BCF-B2AA-0D296EEBA66F}"/>
    <dgm:cxn modelId="{B10760B3-DF5D-4F02-839A-3B7772EC30AA}" type="presOf" srcId="{93F0E2AB-BE31-4FC2-AE6D-A8488D5BDD96}" destId="{961D4DD1-06F1-4064-99D2-480D958D1FA0}" srcOrd="0" destOrd="0" presId="urn:microsoft.com/office/officeart/2005/8/layout/process2"/>
    <dgm:cxn modelId="{6278B2BC-55C2-419E-8E7C-545ED074FF88}" srcId="{535C79A0-2DA0-415C-947D-E674746C65D6}" destId="{93F0E2AB-BE31-4FC2-AE6D-A8488D5BDD96}" srcOrd="1" destOrd="0" parTransId="{491736D6-0CD3-4476-B87D-B3BDA00E0EBE}" sibTransId="{A98DD2AD-18AF-4955-819D-F13205A3B733}"/>
    <dgm:cxn modelId="{87938ED6-A54C-4E04-831A-1DE5BF7172E2}" type="presOf" srcId="{A98DD2AD-18AF-4955-819D-F13205A3B733}" destId="{42E310D4-8A16-4346-AE5E-434C63A3A573}" srcOrd="1" destOrd="0" presId="urn:microsoft.com/office/officeart/2005/8/layout/process2"/>
    <dgm:cxn modelId="{47946E68-D79A-4D46-97D8-14004AE465B7}" type="presParOf" srcId="{1D3853A9-1D17-498A-89F3-0410D68D4AD9}" destId="{38331A56-0E2F-447D-8E47-067A3FC3861F}" srcOrd="0" destOrd="0" presId="urn:microsoft.com/office/officeart/2005/8/layout/process2"/>
    <dgm:cxn modelId="{C58D274D-A29E-4060-9258-7B70DA794F42}" type="presParOf" srcId="{1D3853A9-1D17-498A-89F3-0410D68D4AD9}" destId="{2741ADDD-C793-4DE0-B1D9-BD0622D74E3A}" srcOrd="1" destOrd="0" presId="urn:microsoft.com/office/officeart/2005/8/layout/process2"/>
    <dgm:cxn modelId="{109606C8-A9B6-4CEB-9160-3FE03BFA6074}" type="presParOf" srcId="{2741ADDD-C793-4DE0-B1D9-BD0622D74E3A}" destId="{79835891-9528-444D-A747-14E5A9AF1472}" srcOrd="0" destOrd="0" presId="urn:microsoft.com/office/officeart/2005/8/layout/process2"/>
    <dgm:cxn modelId="{1DDAF4E2-B625-4A62-8DD7-CF1FBF64CA50}" type="presParOf" srcId="{1D3853A9-1D17-498A-89F3-0410D68D4AD9}" destId="{961D4DD1-06F1-4064-99D2-480D958D1FA0}" srcOrd="2" destOrd="0" presId="urn:microsoft.com/office/officeart/2005/8/layout/process2"/>
    <dgm:cxn modelId="{1176C794-E701-4728-AF12-513459CFA028}" type="presParOf" srcId="{1D3853A9-1D17-498A-89F3-0410D68D4AD9}" destId="{2EFB9DD9-E566-4C9F-B4DB-76E38300D3F4}" srcOrd="3" destOrd="0" presId="urn:microsoft.com/office/officeart/2005/8/layout/process2"/>
    <dgm:cxn modelId="{E9D81A3E-BB05-40BA-8D9C-3813FB0D28B4}" type="presParOf" srcId="{2EFB9DD9-E566-4C9F-B4DB-76E38300D3F4}" destId="{42E310D4-8A16-4346-AE5E-434C63A3A573}" srcOrd="0" destOrd="0" presId="urn:microsoft.com/office/officeart/2005/8/layout/process2"/>
    <dgm:cxn modelId="{675B2FD1-4C30-47FB-AC4C-0D1477F9E61D}" type="presParOf" srcId="{1D3853A9-1D17-498A-89F3-0410D68D4AD9}" destId="{42B12552-EDDF-46EB-80A3-DAC05FA601F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5C79A0-2DA0-415C-947D-E674746C65D6}" type="doc">
      <dgm:prSet loTypeId="urn:microsoft.com/office/officeart/2005/8/layout/process2" loCatId="process" qsTypeId="urn:microsoft.com/office/officeart/2005/8/quickstyle/simple3" qsCatId="simple" csTypeId="urn:microsoft.com/office/officeart/2005/8/colors/accent6_1" csCatId="accent6" phldr="1"/>
      <dgm:spPr/>
    </dgm:pt>
    <dgm:pt modelId="{6CEBC631-568B-4D04-90A3-79E75E1D512A}">
      <dgm:prSet phldrT="[Text]" custT="1"/>
      <dgm:spPr/>
      <dgm:t>
        <a:bodyPr/>
        <a:lstStyle/>
        <a:p>
          <a:r>
            <a:rPr lang="en-CA" sz="2000" b="1" dirty="0">
              <a:latin typeface="Abadi Extra Light" panose="020B0204020104020204" pitchFamily="34" charset="0"/>
            </a:rPr>
            <a:t>Submit report(s)/CV to Advisory Committee Members</a:t>
          </a:r>
        </a:p>
      </dgm:t>
    </dgm:pt>
    <dgm:pt modelId="{02464253-8C68-42A4-A594-1519C554CCC7}" type="parTrans" cxnId="{FED82BAA-C7D9-4155-8E20-61118BFD4533}">
      <dgm:prSet/>
      <dgm:spPr/>
      <dgm:t>
        <a:bodyPr/>
        <a:lstStyle/>
        <a:p>
          <a:endParaRPr lang="en-CA"/>
        </a:p>
      </dgm:t>
    </dgm:pt>
    <dgm:pt modelId="{EE49F9FE-A03B-4BCF-B2AA-0D296EEBA66F}" type="sibTrans" cxnId="{FED82BAA-C7D9-4155-8E20-61118BFD4533}">
      <dgm:prSet/>
      <dgm:spPr>
        <a:gradFill rotWithShape="0">
          <a:gsLst>
            <a:gs pos="0">
              <a:schemeClr val="bg1"/>
            </a:gs>
            <a:gs pos="27884">
              <a:srgbClr val="CDB8DF"/>
            </a:gs>
            <a:gs pos="57000">
              <a:srgbClr val="A882C6"/>
            </a:gs>
            <a:gs pos="81000">
              <a:srgbClr val="7030A0"/>
            </a:gs>
            <a:gs pos="100000">
              <a:srgbClr val="512E84"/>
            </a:gs>
          </a:gsLst>
        </a:gradFill>
      </dgm:spPr>
      <dgm:t>
        <a:bodyPr/>
        <a:lstStyle/>
        <a:p>
          <a:endParaRPr lang="en-CA"/>
        </a:p>
      </dgm:t>
    </dgm:pt>
    <dgm:pt modelId="{93F0E2AB-BE31-4FC2-AE6D-A8488D5BDD96}">
      <dgm:prSet phldrT="[Text]" custT="1"/>
      <dgm:spPr/>
      <dgm:t>
        <a:bodyPr/>
        <a:lstStyle/>
        <a:p>
          <a:r>
            <a:rPr lang="en-CA" sz="2000" b="1" dirty="0">
              <a:latin typeface="Abadi Extra Light" panose="020B0204020104020204" pitchFamily="34" charset="0"/>
            </a:rPr>
            <a:t>Present at committee meeting</a:t>
          </a:r>
        </a:p>
      </dgm:t>
    </dgm:pt>
    <dgm:pt modelId="{491736D6-0CD3-4476-B87D-B3BDA00E0EBE}" type="parTrans" cxnId="{6278B2BC-55C2-419E-8E7C-545ED074FF88}">
      <dgm:prSet/>
      <dgm:spPr/>
      <dgm:t>
        <a:bodyPr/>
        <a:lstStyle/>
        <a:p>
          <a:endParaRPr lang="en-CA"/>
        </a:p>
      </dgm:t>
    </dgm:pt>
    <dgm:pt modelId="{A98DD2AD-18AF-4955-819D-F13205A3B733}" type="sibTrans" cxnId="{6278B2BC-55C2-419E-8E7C-545ED074FF88}">
      <dgm:prSet/>
      <dgm:spPr>
        <a:gradFill rotWithShape="0">
          <a:gsLst>
            <a:gs pos="0">
              <a:schemeClr val="bg1"/>
            </a:gs>
            <a:gs pos="24508">
              <a:srgbClr val="D0BBE0"/>
            </a:gs>
            <a:gs pos="50325">
              <a:srgbClr val="9F74BF"/>
            </a:gs>
            <a:gs pos="78000">
              <a:srgbClr val="7030A0"/>
            </a:gs>
            <a:gs pos="100000">
              <a:srgbClr val="512E84"/>
            </a:gs>
          </a:gsLst>
        </a:gradFill>
      </dgm:spPr>
      <dgm:t>
        <a:bodyPr/>
        <a:lstStyle/>
        <a:p>
          <a:endParaRPr lang="en-CA"/>
        </a:p>
      </dgm:t>
    </dgm:pt>
    <dgm:pt modelId="{2C944354-9D00-495A-AA2A-FDD32FDE2D81}">
      <dgm:prSet phldrT="[Text]" custT="1"/>
      <dgm:spPr/>
      <dgm:t>
        <a:bodyPr/>
        <a:lstStyle/>
        <a:p>
          <a:r>
            <a:rPr lang="en-CA" sz="2000" b="1" dirty="0">
              <a:latin typeface="Abadi Extra Light" panose="020B0204020104020204" pitchFamily="34" charset="0"/>
            </a:rPr>
            <a:t>Submit completed paper work</a:t>
          </a:r>
        </a:p>
      </dgm:t>
    </dgm:pt>
    <dgm:pt modelId="{1F3B6B18-3F57-4AF2-9940-37C81E0A3733}" type="parTrans" cxnId="{BA60DD67-ED3E-4F7E-8871-C7F41E0F651E}">
      <dgm:prSet/>
      <dgm:spPr/>
      <dgm:t>
        <a:bodyPr/>
        <a:lstStyle/>
        <a:p>
          <a:endParaRPr lang="en-CA"/>
        </a:p>
      </dgm:t>
    </dgm:pt>
    <dgm:pt modelId="{E7B0AEDB-1B35-4755-A5EF-4E8C9F72A3EE}" type="sibTrans" cxnId="{BA60DD67-ED3E-4F7E-8871-C7F41E0F651E}">
      <dgm:prSet/>
      <dgm:spPr/>
      <dgm:t>
        <a:bodyPr/>
        <a:lstStyle/>
        <a:p>
          <a:endParaRPr lang="en-CA"/>
        </a:p>
      </dgm:t>
    </dgm:pt>
    <dgm:pt modelId="{1D3853A9-1D17-498A-89F3-0410D68D4AD9}" type="pres">
      <dgm:prSet presAssocID="{535C79A0-2DA0-415C-947D-E674746C65D6}" presName="linearFlow" presStyleCnt="0">
        <dgm:presLayoutVars>
          <dgm:resizeHandles val="exact"/>
        </dgm:presLayoutVars>
      </dgm:prSet>
      <dgm:spPr/>
    </dgm:pt>
    <dgm:pt modelId="{38331A56-0E2F-447D-8E47-067A3FC3861F}" type="pres">
      <dgm:prSet presAssocID="{6CEBC631-568B-4D04-90A3-79E75E1D512A}" presName="node" presStyleLbl="node1" presStyleIdx="0" presStyleCnt="3">
        <dgm:presLayoutVars>
          <dgm:bulletEnabled val="1"/>
        </dgm:presLayoutVars>
      </dgm:prSet>
      <dgm:spPr/>
    </dgm:pt>
    <dgm:pt modelId="{2741ADDD-C793-4DE0-B1D9-BD0622D74E3A}" type="pres">
      <dgm:prSet presAssocID="{EE49F9FE-A03B-4BCF-B2AA-0D296EEBA66F}" presName="sibTrans" presStyleLbl="sibTrans2D1" presStyleIdx="0" presStyleCnt="2"/>
      <dgm:spPr/>
    </dgm:pt>
    <dgm:pt modelId="{79835891-9528-444D-A747-14E5A9AF1472}" type="pres">
      <dgm:prSet presAssocID="{EE49F9FE-A03B-4BCF-B2AA-0D296EEBA66F}" presName="connectorText" presStyleLbl="sibTrans2D1" presStyleIdx="0" presStyleCnt="2"/>
      <dgm:spPr/>
    </dgm:pt>
    <dgm:pt modelId="{961D4DD1-06F1-4064-99D2-480D958D1FA0}" type="pres">
      <dgm:prSet presAssocID="{93F0E2AB-BE31-4FC2-AE6D-A8488D5BDD96}" presName="node" presStyleLbl="node1" presStyleIdx="1" presStyleCnt="3">
        <dgm:presLayoutVars>
          <dgm:bulletEnabled val="1"/>
        </dgm:presLayoutVars>
      </dgm:prSet>
      <dgm:spPr/>
    </dgm:pt>
    <dgm:pt modelId="{2EFB9DD9-E566-4C9F-B4DB-76E38300D3F4}" type="pres">
      <dgm:prSet presAssocID="{A98DD2AD-18AF-4955-819D-F13205A3B733}" presName="sibTrans" presStyleLbl="sibTrans2D1" presStyleIdx="1" presStyleCnt="2"/>
      <dgm:spPr/>
    </dgm:pt>
    <dgm:pt modelId="{42E310D4-8A16-4346-AE5E-434C63A3A573}" type="pres">
      <dgm:prSet presAssocID="{A98DD2AD-18AF-4955-819D-F13205A3B733}" presName="connectorText" presStyleLbl="sibTrans2D1" presStyleIdx="1" presStyleCnt="2"/>
      <dgm:spPr/>
    </dgm:pt>
    <dgm:pt modelId="{42B12552-EDDF-46EB-80A3-DAC05FA601F6}" type="pres">
      <dgm:prSet presAssocID="{2C944354-9D00-495A-AA2A-FDD32FDE2D81}" presName="node" presStyleLbl="node1" presStyleIdx="2" presStyleCnt="3">
        <dgm:presLayoutVars>
          <dgm:bulletEnabled val="1"/>
        </dgm:presLayoutVars>
      </dgm:prSet>
      <dgm:spPr/>
    </dgm:pt>
  </dgm:ptLst>
  <dgm:cxnLst>
    <dgm:cxn modelId="{75E58D08-04DE-42FB-9BA9-F598BD2C63A1}" type="presOf" srcId="{2C944354-9D00-495A-AA2A-FDD32FDE2D81}" destId="{42B12552-EDDF-46EB-80A3-DAC05FA601F6}" srcOrd="0" destOrd="0" presId="urn:microsoft.com/office/officeart/2005/8/layout/process2"/>
    <dgm:cxn modelId="{32A1A93E-778E-4DF7-BA6D-8684899F4C34}" type="presOf" srcId="{6CEBC631-568B-4D04-90A3-79E75E1D512A}" destId="{38331A56-0E2F-447D-8E47-067A3FC3861F}" srcOrd="0" destOrd="0" presId="urn:microsoft.com/office/officeart/2005/8/layout/process2"/>
    <dgm:cxn modelId="{26F71564-BA78-4311-9039-63BEFD102758}" type="presOf" srcId="{EE49F9FE-A03B-4BCF-B2AA-0D296EEBA66F}" destId="{2741ADDD-C793-4DE0-B1D9-BD0622D74E3A}" srcOrd="0" destOrd="0" presId="urn:microsoft.com/office/officeart/2005/8/layout/process2"/>
    <dgm:cxn modelId="{DDBA5E64-5677-47E8-98D5-1FD99A9361D2}" type="presOf" srcId="{535C79A0-2DA0-415C-947D-E674746C65D6}" destId="{1D3853A9-1D17-498A-89F3-0410D68D4AD9}" srcOrd="0" destOrd="0" presId="urn:microsoft.com/office/officeart/2005/8/layout/process2"/>
    <dgm:cxn modelId="{BA60DD67-ED3E-4F7E-8871-C7F41E0F651E}" srcId="{535C79A0-2DA0-415C-947D-E674746C65D6}" destId="{2C944354-9D00-495A-AA2A-FDD32FDE2D81}" srcOrd="2" destOrd="0" parTransId="{1F3B6B18-3F57-4AF2-9940-37C81E0A3733}" sibTransId="{E7B0AEDB-1B35-4755-A5EF-4E8C9F72A3EE}"/>
    <dgm:cxn modelId="{6B049C4D-BCD4-4885-81D5-559888E955BF}" type="presOf" srcId="{A98DD2AD-18AF-4955-819D-F13205A3B733}" destId="{2EFB9DD9-E566-4C9F-B4DB-76E38300D3F4}" srcOrd="0" destOrd="0" presId="urn:microsoft.com/office/officeart/2005/8/layout/process2"/>
    <dgm:cxn modelId="{29B29D54-C032-4A00-861E-77B8F9D07339}" type="presOf" srcId="{EE49F9FE-A03B-4BCF-B2AA-0D296EEBA66F}" destId="{79835891-9528-444D-A747-14E5A9AF1472}" srcOrd="1" destOrd="0" presId="urn:microsoft.com/office/officeart/2005/8/layout/process2"/>
    <dgm:cxn modelId="{FED82BAA-C7D9-4155-8E20-61118BFD4533}" srcId="{535C79A0-2DA0-415C-947D-E674746C65D6}" destId="{6CEBC631-568B-4D04-90A3-79E75E1D512A}" srcOrd="0" destOrd="0" parTransId="{02464253-8C68-42A4-A594-1519C554CCC7}" sibTransId="{EE49F9FE-A03B-4BCF-B2AA-0D296EEBA66F}"/>
    <dgm:cxn modelId="{B10760B3-DF5D-4F02-839A-3B7772EC30AA}" type="presOf" srcId="{93F0E2AB-BE31-4FC2-AE6D-A8488D5BDD96}" destId="{961D4DD1-06F1-4064-99D2-480D958D1FA0}" srcOrd="0" destOrd="0" presId="urn:microsoft.com/office/officeart/2005/8/layout/process2"/>
    <dgm:cxn modelId="{6278B2BC-55C2-419E-8E7C-545ED074FF88}" srcId="{535C79A0-2DA0-415C-947D-E674746C65D6}" destId="{93F0E2AB-BE31-4FC2-AE6D-A8488D5BDD96}" srcOrd="1" destOrd="0" parTransId="{491736D6-0CD3-4476-B87D-B3BDA00E0EBE}" sibTransId="{A98DD2AD-18AF-4955-819D-F13205A3B733}"/>
    <dgm:cxn modelId="{87938ED6-A54C-4E04-831A-1DE5BF7172E2}" type="presOf" srcId="{A98DD2AD-18AF-4955-819D-F13205A3B733}" destId="{42E310D4-8A16-4346-AE5E-434C63A3A573}" srcOrd="1" destOrd="0" presId="urn:microsoft.com/office/officeart/2005/8/layout/process2"/>
    <dgm:cxn modelId="{47946E68-D79A-4D46-97D8-14004AE465B7}" type="presParOf" srcId="{1D3853A9-1D17-498A-89F3-0410D68D4AD9}" destId="{38331A56-0E2F-447D-8E47-067A3FC3861F}" srcOrd="0" destOrd="0" presId="urn:microsoft.com/office/officeart/2005/8/layout/process2"/>
    <dgm:cxn modelId="{C58D274D-A29E-4060-9258-7B70DA794F42}" type="presParOf" srcId="{1D3853A9-1D17-498A-89F3-0410D68D4AD9}" destId="{2741ADDD-C793-4DE0-B1D9-BD0622D74E3A}" srcOrd="1" destOrd="0" presId="urn:microsoft.com/office/officeart/2005/8/layout/process2"/>
    <dgm:cxn modelId="{109606C8-A9B6-4CEB-9160-3FE03BFA6074}" type="presParOf" srcId="{2741ADDD-C793-4DE0-B1D9-BD0622D74E3A}" destId="{79835891-9528-444D-A747-14E5A9AF1472}" srcOrd="0" destOrd="0" presId="urn:microsoft.com/office/officeart/2005/8/layout/process2"/>
    <dgm:cxn modelId="{1DDAF4E2-B625-4A62-8DD7-CF1FBF64CA50}" type="presParOf" srcId="{1D3853A9-1D17-498A-89F3-0410D68D4AD9}" destId="{961D4DD1-06F1-4064-99D2-480D958D1FA0}" srcOrd="2" destOrd="0" presId="urn:microsoft.com/office/officeart/2005/8/layout/process2"/>
    <dgm:cxn modelId="{1176C794-E701-4728-AF12-513459CFA028}" type="presParOf" srcId="{1D3853A9-1D17-498A-89F3-0410D68D4AD9}" destId="{2EFB9DD9-E566-4C9F-B4DB-76E38300D3F4}" srcOrd="3" destOrd="0" presId="urn:microsoft.com/office/officeart/2005/8/layout/process2"/>
    <dgm:cxn modelId="{E9D81A3E-BB05-40BA-8D9C-3813FB0D28B4}" type="presParOf" srcId="{2EFB9DD9-E566-4C9F-B4DB-76E38300D3F4}" destId="{42E310D4-8A16-4346-AE5E-434C63A3A573}" srcOrd="0" destOrd="0" presId="urn:microsoft.com/office/officeart/2005/8/layout/process2"/>
    <dgm:cxn modelId="{675B2FD1-4C30-47FB-AC4C-0D1477F9E61D}" type="presParOf" srcId="{1D3853A9-1D17-498A-89F3-0410D68D4AD9}" destId="{42B12552-EDDF-46EB-80A3-DAC05FA601F6}" srcOrd="4"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1A56-0E2F-447D-8E47-067A3FC3861F}">
      <dsp:nvSpPr>
        <dsp:cNvPr id="0" name=""/>
        <dsp:cNvSpPr/>
      </dsp:nvSpPr>
      <dsp:spPr>
        <a:xfrm>
          <a:off x="2442323" y="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Talk to lab members and others in the program</a:t>
          </a:r>
        </a:p>
      </dsp:txBody>
      <dsp:txXfrm>
        <a:off x="2481287" y="38964"/>
        <a:ext cx="2316666" cy="1252402"/>
      </dsp:txXfrm>
    </dsp:sp>
    <dsp:sp modelId="{2741ADDD-C793-4DE0-B1D9-BD0622D74E3A}">
      <dsp:nvSpPr>
        <dsp:cNvPr id="0" name=""/>
        <dsp:cNvSpPr/>
      </dsp:nvSpPr>
      <dsp:spPr>
        <a:xfrm rot="5400000">
          <a:off x="3390183" y="1363588"/>
          <a:ext cx="498873" cy="598648"/>
        </a:xfrm>
        <a:prstGeom prst="rightArrow">
          <a:avLst>
            <a:gd name="adj1" fmla="val 60000"/>
            <a:gd name="adj2" fmla="val 50000"/>
          </a:avLst>
        </a:prstGeom>
        <a:gradFill rotWithShape="0">
          <a:gsLst>
            <a:gs pos="6122">
              <a:schemeClr val="bg1"/>
            </a:gs>
            <a:gs pos="33310">
              <a:srgbClr val="BB9CD2"/>
            </a:gs>
            <a:gs pos="56448">
              <a:srgbClr val="9160B6"/>
            </a:gs>
            <a:gs pos="75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1413475"/>
        <a:ext cx="359188" cy="349211"/>
      </dsp:txXfrm>
    </dsp:sp>
    <dsp:sp modelId="{961D4DD1-06F1-4064-99D2-480D958D1FA0}">
      <dsp:nvSpPr>
        <dsp:cNvPr id="0" name=""/>
        <dsp:cNvSpPr/>
      </dsp:nvSpPr>
      <dsp:spPr>
        <a:xfrm>
          <a:off x="2442323" y="1995494"/>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Discuss Transferring with Supervisor(s)</a:t>
          </a:r>
        </a:p>
      </dsp:txBody>
      <dsp:txXfrm>
        <a:off x="2481287" y="2034458"/>
        <a:ext cx="2316666" cy="1252402"/>
      </dsp:txXfrm>
    </dsp:sp>
    <dsp:sp modelId="{2EFB9DD9-E566-4C9F-B4DB-76E38300D3F4}">
      <dsp:nvSpPr>
        <dsp:cNvPr id="0" name=""/>
        <dsp:cNvSpPr/>
      </dsp:nvSpPr>
      <dsp:spPr>
        <a:xfrm rot="5400000">
          <a:off x="3390183" y="3359083"/>
          <a:ext cx="498873" cy="598648"/>
        </a:xfrm>
        <a:prstGeom prst="rightArrow">
          <a:avLst>
            <a:gd name="adj1" fmla="val 60000"/>
            <a:gd name="adj2" fmla="val 50000"/>
          </a:avLst>
        </a:prstGeom>
        <a:gradFill rotWithShape="0">
          <a:gsLst>
            <a:gs pos="0">
              <a:schemeClr val="bg1"/>
            </a:gs>
            <a:gs pos="53000">
              <a:srgbClr val="A881C5"/>
            </a:gs>
            <a:gs pos="28567">
              <a:srgbClr val="CAB2DC"/>
            </a:gs>
            <a:gs pos="77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3408970"/>
        <a:ext cx="359188" cy="349211"/>
      </dsp:txXfrm>
    </dsp:sp>
    <dsp:sp modelId="{42B12552-EDDF-46EB-80A3-DAC05FA601F6}">
      <dsp:nvSpPr>
        <dsp:cNvPr id="0" name=""/>
        <dsp:cNvSpPr/>
      </dsp:nvSpPr>
      <dsp:spPr>
        <a:xfrm>
          <a:off x="2442323" y="399099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Schedule Committee Meeting</a:t>
          </a:r>
        </a:p>
      </dsp:txBody>
      <dsp:txXfrm>
        <a:off x="2481287" y="4029954"/>
        <a:ext cx="2316666" cy="1252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1A56-0E2F-447D-8E47-067A3FC3861F}">
      <dsp:nvSpPr>
        <dsp:cNvPr id="0" name=""/>
        <dsp:cNvSpPr/>
      </dsp:nvSpPr>
      <dsp:spPr>
        <a:xfrm>
          <a:off x="2442323" y="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Talk to lab members and others in the program</a:t>
          </a:r>
        </a:p>
      </dsp:txBody>
      <dsp:txXfrm>
        <a:off x="2481287" y="38964"/>
        <a:ext cx="2316666" cy="1252402"/>
      </dsp:txXfrm>
    </dsp:sp>
    <dsp:sp modelId="{2741ADDD-C793-4DE0-B1D9-BD0622D74E3A}">
      <dsp:nvSpPr>
        <dsp:cNvPr id="0" name=""/>
        <dsp:cNvSpPr/>
      </dsp:nvSpPr>
      <dsp:spPr>
        <a:xfrm rot="5400000">
          <a:off x="3390183" y="1363588"/>
          <a:ext cx="498873" cy="598648"/>
        </a:xfrm>
        <a:prstGeom prst="rightArrow">
          <a:avLst>
            <a:gd name="adj1" fmla="val 60000"/>
            <a:gd name="adj2" fmla="val 50000"/>
          </a:avLst>
        </a:prstGeom>
        <a:gradFill rotWithShape="0">
          <a:gsLst>
            <a:gs pos="6122">
              <a:schemeClr val="bg1"/>
            </a:gs>
            <a:gs pos="33310">
              <a:srgbClr val="BB9CD2"/>
            </a:gs>
            <a:gs pos="56448">
              <a:srgbClr val="9160B6"/>
            </a:gs>
            <a:gs pos="75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1413475"/>
        <a:ext cx="359188" cy="349211"/>
      </dsp:txXfrm>
    </dsp:sp>
    <dsp:sp modelId="{961D4DD1-06F1-4064-99D2-480D958D1FA0}">
      <dsp:nvSpPr>
        <dsp:cNvPr id="0" name=""/>
        <dsp:cNvSpPr/>
      </dsp:nvSpPr>
      <dsp:spPr>
        <a:xfrm>
          <a:off x="2442323" y="1995494"/>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Discuss Transferring with Supervisor(s)</a:t>
          </a:r>
        </a:p>
      </dsp:txBody>
      <dsp:txXfrm>
        <a:off x="2481287" y="2034458"/>
        <a:ext cx="2316666" cy="1252402"/>
      </dsp:txXfrm>
    </dsp:sp>
    <dsp:sp modelId="{2EFB9DD9-E566-4C9F-B4DB-76E38300D3F4}">
      <dsp:nvSpPr>
        <dsp:cNvPr id="0" name=""/>
        <dsp:cNvSpPr/>
      </dsp:nvSpPr>
      <dsp:spPr>
        <a:xfrm rot="5400000">
          <a:off x="3390183" y="3359083"/>
          <a:ext cx="498873" cy="598648"/>
        </a:xfrm>
        <a:prstGeom prst="rightArrow">
          <a:avLst>
            <a:gd name="adj1" fmla="val 60000"/>
            <a:gd name="adj2" fmla="val 50000"/>
          </a:avLst>
        </a:prstGeom>
        <a:gradFill rotWithShape="0">
          <a:gsLst>
            <a:gs pos="0">
              <a:schemeClr val="bg1"/>
            </a:gs>
            <a:gs pos="53000">
              <a:srgbClr val="A881C5"/>
            </a:gs>
            <a:gs pos="28567">
              <a:srgbClr val="CAB2DC"/>
            </a:gs>
            <a:gs pos="77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3408970"/>
        <a:ext cx="359188" cy="349211"/>
      </dsp:txXfrm>
    </dsp:sp>
    <dsp:sp modelId="{42B12552-EDDF-46EB-80A3-DAC05FA601F6}">
      <dsp:nvSpPr>
        <dsp:cNvPr id="0" name=""/>
        <dsp:cNvSpPr/>
      </dsp:nvSpPr>
      <dsp:spPr>
        <a:xfrm>
          <a:off x="2442323" y="399099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Schedule Committee Meeting</a:t>
          </a:r>
        </a:p>
      </dsp:txBody>
      <dsp:txXfrm>
        <a:off x="2481287" y="4029954"/>
        <a:ext cx="2316666" cy="12524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1A56-0E2F-447D-8E47-067A3FC3861F}">
      <dsp:nvSpPr>
        <dsp:cNvPr id="0" name=""/>
        <dsp:cNvSpPr/>
      </dsp:nvSpPr>
      <dsp:spPr>
        <a:xfrm>
          <a:off x="2341189" y="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Submit report(s)/CV to Advisory Committee Members</a:t>
          </a:r>
        </a:p>
      </dsp:txBody>
      <dsp:txXfrm>
        <a:off x="2380153" y="38964"/>
        <a:ext cx="2316666" cy="1252402"/>
      </dsp:txXfrm>
    </dsp:sp>
    <dsp:sp modelId="{2741ADDD-C793-4DE0-B1D9-BD0622D74E3A}">
      <dsp:nvSpPr>
        <dsp:cNvPr id="0" name=""/>
        <dsp:cNvSpPr/>
      </dsp:nvSpPr>
      <dsp:spPr>
        <a:xfrm rot="5400000">
          <a:off x="3289049" y="1363588"/>
          <a:ext cx="498873" cy="598648"/>
        </a:xfrm>
        <a:prstGeom prst="rightArrow">
          <a:avLst>
            <a:gd name="adj1" fmla="val 60000"/>
            <a:gd name="adj2" fmla="val 50000"/>
          </a:avLst>
        </a:prstGeom>
        <a:gradFill rotWithShape="0">
          <a:gsLst>
            <a:gs pos="0">
              <a:schemeClr val="bg1"/>
            </a:gs>
            <a:gs pos="27884">
              <a:srgbClr val="CDB8DF"/>
            </a:gs>
            <a:gs pos="57000">
              <a:srgbClr val="A882C6"/>
            </a:gs>
            <a:gs pos="81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CA" sz="2500" kern="1200"/>
        </a:p>
      </dsp:txBody>
      <dsp:txXfrm rot="-5400000">
        <a:off x="3358892" y="1413475"/>
        <a:ext cx="359188" cy="349211"/>
      </dsp:txXfrm>
    </dsp:sp>
    <dsp:sp modelId="{961D4DD1-06F1-4064-99D2-480D958D1FA0}">
      <dsp:nvSpPr>
        <dsp:cNvPr id="0" name=""/>
        <dsp:cNvSpPr/>
      </dsp:nvSpPr>
      <dsp:spPr>
        <a:xfrm>
          <a:off x="2341189" y="1995494"/>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Present at committee meeting</a:t>
          </a:r>
        </a:p>
      </dsp:txBody>
      <dsp:txXfrm>
        <a:off x="2380153" y="2034458"/>
        <a:ext cx="2316666" cy="1252402"/>
      </dsp:txXfrm>
    </dsp:sp>
    <dsp:sp modelId="{2EFB9DD9-E566-4C9F-B4DB-76E38300D3F4}">
      <dsp:nvSpPr>
        <dsp:cNvPr id="0" name=""/>
        <dsp:cNvSpPr/>
      </dsp:nvSpPr>
      <dsp:spPr>
        <a:xfrm rot="5400000">
          <a:off x="3289049" y="3359083"/>
          <a:ext cx="498873" cy="598648"/>
        </a:xfrm>
        <a:prstGeom prst="rightArrow">
          <a:avLst>
            <a:gd name="adj1" fmla="val 60000"/>
            <a:gd name="adj2" fmla="val 50000"/>
          </a:avLst>
        </a:prstGeom>
        <a:gradFill rotWithShape="0">
          <a:gsLst>
            <a:gs pos="0">
              <a:schemeClr val="bg1"/>
            </a:gs>
            <a:gs pos="24508">
              <a:srgbClr val="D0BBE0"/>
            </a:gs>
            <a:gs pos="50325">
              <a:srgbClr val="9F74BF"/>
            </a:gs>
            <a:gs pos="78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CA" sz="2500" kern="1200"/>
        </a:p>
      </dsp:txBody>
      <dsp:txXfrm rot="-5400000">
        <a:off x="3358892" y="3408970"/>
        <a:ext cx="359188" cy="349211"/>
      </dsp:txXfrm>
    </dsp:sp>
    <dsp:sp modelId="{42B12552-EDDF-46EB-80A3-DAC05FA601F6}">
      <dsp:nvSpPr>
        <dsp:cNvPr id="0" name=""/>
        <dsp:cNvSpPr/>
      </dsp:nvSpPr>
      <dsp:spPr>
        <a:xfrm>
          <a:off x="2341189" y="399099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Submit completed paper work</a:t>
          </a:r>
        </a:p>
      </dsp:txBody>
      <dsp:txXfrm>
        <a:off x="2380153" y="4029954"/>
        <a:ext cx="2316666" cy="12524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1A56-0E2F-447D-8E47-067A3FC3861F}">
      <dsp:nvSpPr>
        <dsp:cNvPr id="0" name=""/>
        <dsp:cNvSpPr/>
      </dsp:nvSpPr>
      <dsp:spPr>
        <a:xfrm>
          <a:off x="2442323" y="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Talk to lab members and others in the program</a:t>
          </a:r>
        </a:p>
      </dsp:txBody>
      <dsp:txXfrm>
        <a:off x="2481287" y="38964"/>
        <a:ext cx="2316666" cy="1252402"/>
      </dsp:txXfrm>
    </dsp:sp>
    <dsp:sp modelId="{2741ADDD-C793-4DE0-B1D9-BD0622D74E3A}">
      <dsp:nvSpPr>
        <dsp:cNvPr id="0" name=""/>
        <dsp:cNvSpPr/>
      </dsp:nvSpPr>
      <dsp:spPr>
        <a:xfrm rot="5400000">
          <a:off x="3390183" y="1363588"/>
          <a:ext cx="498873" cy="598648"/>
        </a:xfrm>
        <a:prstGeom prst="rightArrow">
          <a:avLst>
            <a:gd name="adj1" fmla="val 60000"/>
            <a:gd name="adj2" fmla="val 50000"/>
          </a:avLst>
        </a:prstGeom>
        <a:gradFill rotWithShape="0">
          <a:gsLst>
            <a:gs pos="6122">
              <a:schemeClr val="bg1"/>
            </a:gs>
            <a:gs pos="33310">
              <a:srgbClr val="BB9CD2"/>
            </a:gs>
            <a:gs pos="56448">
              <a:srgbClr val="9160B6"/>
            </a:gs>
            <a:gs pos="75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1413475"/>
        <a:ext cx="359188" cy="349211"/>
      </dsp:txXfrm>
    </dsp:sp>
    <dsp:sp modelId="{961D4DD1-06F1-4064-99D2-480D958D1FA0}">
      <dsp:nvSpPr>
        <dsp:cNvPr id="0" name=""/>
        <dsp:cNvSpPr/>
      </dsp:nvSpPr>
      <dsp:spPr>
        <a:xfrm>
          <a:off x="2442323" y="1995494"/>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Discuss Transferring with Supervisor(s)</a:t>
          </a:r>
        </a:p>
      </dsp:txBody>
      <dsp:txXfrm>
        <a:off x="2481287" y="2034458"/>
        <a:ext cx="2316666" cy="1252402"/>
      </dsp:txXfrm>
    </dsp:sp>
    <dsp:sp modelId="{2EFB9DD9-E566-4C9F-B4DB-76E38300D3F4}">
      <dsp:nvSpPr>
        <dsp:cNvPr id="0" name=""/>
        <dsp:cNvSpPr/>
      </dsp:nvSpPr>
      <dsp:spPr>
        <a:xfrm rot="5400000">
          <a:off x="3390183" y="3359083"/>
          <a:ext cx="498873" cy="598648"/>
        </a:xfrm>
        <a:prstGeom prst="rightArrow">
          <a:avLst>
            <a:gd name="adj1" fmla="val 60000"/>
            <a:gd name="adj2" fmla="val 50000"/>
          </a:avLst>
        </a:prstGeom>
        <a:gradFill rotWithShape="0">
          <a:gsLst>
            <a:gs pos="0">
              <a:schemeClr val="bg1"/>
            </a:gs>
            <a:gs pos="53000">
              <a:srgbClr val="A881C5"/>
            </a:gs>
            <a:gs pos="28567">
              <a:srgbClr val="CAB2DC"/>
            </a:gs>
            <a:gs pos="77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CA" sz="1700" kern="1200"/>
        </a:p>
      </dsp:txBody>
      <dsp:txXfrm rot="-5400000">
        <a:off x="3460026" y="3408970"/>
        <a:ext cx="359188" cy="349211"/>
      </dsp:txXfrm>
    </dsp:sp>
    <dsp:sp modelId="{42B12552-EDDF-46EB-80A3-DAC05FA601F6}">
      <dsp:nvSpPr>
        <dsp:cNvPr id="0" name=""/>
        <dsp:cNvSpPr/>
      </dsp:nvSpPr>
      <dsp:spPr>
        <a:xfrm>
          <a:off x="2442323" y="399099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b="1" kern="1200" dirty="0">
              <a:latin typeface="Abadi Extra Light" panose="020B0204020104020204" pitchFamily="34" charset="0"/>
            </a:rPr>
            <a:t>Schedule Committee Meeting</a:t>
          </a:r>
        </a:p>
      </dsp:txBody>
      <dsp:txXfrm>
        <a:off x="2481287" y="4029954"/>
        <a:ext cx="2316666" cy="1252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1A56-0E2F-447D-8E47-067A3FC3861F}">
      <dsp:nvSpPr>
        <dsp:cNvPr id="0" name=""/>
        <dsp:cNvSpPr/>
      </dsp:nvSpPr>
      <dsp:spPr>
        <a:xfrm>
          <a:off x="2341189" y="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Submit report(s)/CV to Advisory Committee Members</a:t>
          </a:r>
        </a:p>
      </dsp:txBody>
      <dsp:txXfrm>
        <a:off x="2380153" y="38964"/>
        <a:ext cx="2316666" cy="1252402"/>
      </dsp:txXfrm>
    </dsp:sp>
    <dsp:sp modelId="{2741ADDD-C793-4DE0-B1D9-BD0622D74E3A}">
      <dsp:nvSpPr>
        <dsp:cNvPr id="0" name=""/>
        <dsp:cNvSpPr/>
      </dsp:nvSpPr>
      <dsp:spPr>
        <a:xfrm rot="5400000">
          <a:off x="3289049" y="1363588"/>
          <a:ext cx="498873" cy="598648"/>
        </a:xfrm>
        <a:prstGeom prst="rightArrow">
          <a:avLst>
            <a:gd name="adj1" fmla="val 60000"/>
            <a:gd name="adj2" fmla="val 50000"/>
          </a:avLst>
        </a:prstGeom>
        <a:gradFill rotWithShape="0">
          <a:gsLst>
            <a:gs pos="0">
              <a:schemeClr val="bg1"/>
            </a:gs>
            <a:gs pos="27884">
              <a:srgbClr val="CDB8DF"/>
            </a:gs>
            <a:gs pos="57000">
              <a:srgbClr val="A882C6"/>
            </a:gs>
            <a:gs pos="81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CA" sz="2500" kern="1200"/>
        </a:p>
      </dsp:txBody>
      <dsp:txXfrm rot="-5400000">
        <a:off x="3358892" y="1413475"/>
        <a:ext cx="359188" cy="349211"/>
      </dsp:txXfrm>
    </dsp:sp>
    <dsp:sp modelId="{961D4DD1-06F1-4064-99D2-480D958D1FA0}">
      <dsp:nvSpPr>
        <dsp:cNvPr id="0" name=""/>
        <dsp:cNvSpPr/>
      </dsp:nvSpPr>
      <dsp:spPr>
        <a:xfrm>
          <a:off x="2341189" y="1995494"/>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Present at committee meeting</a:t>
          </a:r>
        </a:p>
      </dsp:txBody>
      <dsp:txXfrm>
        <a:off x="2380153" y="2034458"/>
        <a:ext cx="2316666" cy="1252402"/>
      </dsp:txXfrm>
    </dsp:sp>
    <dsp:sp modelId="{2EFB9DD9-E566-4C9F-B4DB-76E38300D3F4}">
      <dsp:nvSpPr>
        <dsp:cNvPr id="0" name=""/>
        <dsp:cNvSpPr/>
      </dsp:nvSpPr>
      <dsp:spPr>
        <a:xfrm rot="5400000">
          <a:off x="3289049" y="3359083"/>
          <a:ext cx="498873" cy="598648"/>
        </a:xfrm>
        <a:prstGeom prst="rightArrow">
          <a:avLst>
            <a:gd name="adj1" fmla="val 60000"/>
            <a:gd name="adj2" fmla="val 50000"/>
          </a:avLst>
        </a:prstGeom>
        <a:gradFill rotWithShape="0">
          <a:gsLst>
            <a:gs pos="0">
              <a:schemeClr val="bg1"/>
            </a:gs>
            <a:gs pos="24508">
              <a:srgbClr val="D0BBE0"/>
            </a:gs>
            <a:gs pos="50325">
              <a:srgbClr val="9F74BF"/>
            </a:gs>
            <a:gs pos="78000">
              <a:srgbClr val="7030A0"/>
            </a:gs>
            <a:gs pos="100000">
              <a:srgbClr val="512E84"/>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CA" sz="2500" kern="1200"/>
        </a:p>
      </dsp:txBody>
      <dsp:txXfrm rot="-5400000">
        <a:off x="3358892" y="3408970"/>
        <a:ext cx="359188" cy="349211"/>
      </dsp:txXfrm>
    </dsp:sp>
    <dsp:sp modelId="{42B12552-EDDF-46EB-80A3-DAC05FA601F6}">
      <dsp:nvSpPr>
        <dsp:cNvPr id="0" name=""/>
        <dsp:cNvSpPr/>
      </dsp:nvSpPr>
      <dsp:spPr>
        <a:xfrm>
          <a:off x="2341189" y="3990990"/>
          <a:ext cx="2394594" cy="1330330"/>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latin typeface="Abadi Extra Light" panose="020B0204020104020204" pitchFamily="34" charset="0"/>
            </a:rPr>
            <a:t>Submit completed paper work</a:t>
          </a:r>
        </a:p>
      </dsp:txBody>
      <dsp:txXfrm>
        <a:off x="2380153" y="4029954"/>
        <a:ext cx="2316666" cy="12524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52E8B0-835A-4234-80E9-D51C64FA519B}" type="datetimeFigureOut">
              <a:rPr lang="en-CA" smtClean="0"/>
              <a:t>2021-10-13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31855-3078-40B9-A6DD-9C98E5CD9DA9}" type="slidenum">
              <a:rPr lang="en-CA" smtClean="0"/>
              <a:t>‹#›</a:t>
            </a:fld>
            <a:endParaRPr lang="en-CA"/>
          </a:p>
        </p:txBody>
      </p:sp>
    </p:spTree>
    <p:extLst>
      <p:ext uri="{BB962C8B-B14F-4D97-AF65-F5344CB8AC3E}">
        <p14:creationId xmlns:p14="http://schemas.microsoft.com/office/powerpoint/2010/main" val="419750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3</a:t>
            </a:fld>
            <a:endParaRPr lang="en-CA"/>
          </a:p>
        </p:txBody>
      </p:sp>
    </p:spTree>
    <p:extLst>
      <p:ext uri="{BB962C8B-B14F-4D97-AF65-F5344CB8AC3E}">
        <p14:creationId xmlns:p14="http://schemas.microsoft.com/office/powerpoint/2010/main" val="212790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5</a:t>
            </a:fld>
            <a:endParaRPr lang="en-CA"/>
          </a:p>
        </p:txBody>
      </p:sp>
    </p:spTree>
    <p:extLst>
      <p:ext uri="{BB962C8B-B14F-4D97-AF65-F5344CB8AC3E}">
        <p14:creationId xmlns:p14="http://schemas.microsoft.com/office/powerpoint/2010/main" val="193209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will take care of the Gradate Chair's signature and forward it to SGPS</a:t>
            </a:r>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6</a:t>
            </a:fld>
            <a:endParaRPr lang="en-CA"/>
          </a:p>
        </p:txBody>
      </p:sp>
    </p:spTree>
    <p:extLst>
      <p:ext uri="{BB962C8B-B14F-4D97-AF65-F5344CB8AC3E}">
        <p14:creationId xmlns:p14="http://schemas.microsoft.com/office/powerpoint/2010/main" val="56530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When scheduling the meeting please plan for 1.5 hours</a:t>
            </a:r>
            <a:br>
              <a:rPr lang="en-US" b="0" i="0" dirty="0">
                <a:solidFill>
                  <a:srgbClr val="222222"/>
                </a:solidFill>
                <a:effectLst/>
                <a:latin typeface="Arial" panose="020B0604020202020204" pitchFamily="34" charset="0"/>
              </a:rPr>
            </a:b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Expecte</a:t>
            </a:r>
            <a:r>
              <a:rPr lang="en-US" dirty="0">
                <a:solidFill>
                  <a:srgbClr val="222222"/>
                </a:solidFill>
                <a:latin typeface="Arial" panose="020B0604020202020204" pitchFamily="34" charset="0"/>
              </a:rPr>
              <a:t>d to</a:t>
            </a:r>
            <a:r>
              <a:rPr lang="en-US" b="0" i="0" dirty="0">
                <a:solidFill>
                  <a:srgbClr val="222222"/>
                </a:solidFill>
                <a:effectLst/>
                <a:latin typeface="Arial" panose="020B0604020202020204" pitchFamily="34" charset="0"/>
              </a:rPr>
              <a:t> present a progress report of your completed work (5 page limit waived) you will also need to send your advisory committee a </a:t>
            </a:r>
            <a:r>
              <a:rPr lang="en-US" dirty="0">
                <a:solidFill>
                  <a:srgbClr val="222222"/>
                </a:solidFill>
                <a:latin typeface="Arial" panose="020B0604020202020204" pitchFamily="34" charset="0"/>
              </a:rPr>
              <a:t>1</a:t>
            </a:r>
            <a:r>
              <a:rPr lang="en-US" b="0" i="0" dirty="0">
                <a:solidFill>
                  <a:srgbClr val="222222"/>
                </a:solidFill>
                <a:effectLst/>
                <a:latin typeface="Arial" panose="020B0604020202020204" pitchFamily="34" charset="0"/>
              </a:rPr>
              <a:t> page plan for your PhD project</a:t>
            </a:r>
          </a:p>
          <a:p>
            <a:endParaRPr lang="en-US" b="0" i="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Expected to present your completed work and PhD project plan</a:t>
            </a:r>
            <a:br>
              <a:rPr lang="en-US" b="0" i="0" dirty="0">
                <a:solidFill>
                  <a:srgbClr val="222222"/>
                </a:solidFill>
                <a:effectLst/>
                <a:latin typeface="Arial" panose="020B0604020202020204" pitchFamily="34" charset="0"/>
              </a:rPr>
            </a:br>
            <a:r>
              <a:rPr lang="en-US" b="0" i="0" dirty="0">
                <a:solidFill>
                  <a:srgbClr val="222222"/>
                </a:solidFill>
                <a:effectLst/>
                <a:latin typeface="Arial" panose="020B0604020202020204" pitchFamily="34" charset="0"/>
              </a:rPr>
              <a:t>    - </a:t>
            </a:r>
            <a:r>
              <a:rPr lang="en-US" dirty="0">
                <a:solidFill>
                  <a:srgbClr val="222222"/>
                </a:solidFill>
                <a:latin typeface="Arial" panose="020B0604020202020204" pitchFamily="34" charset="0"/>
              </a:rPr>
              <a:t>Y</a:t>
            </a:r>
            <a:r>
              <a:rPr lang="en-US" b="0" i="0" dirty="0">
                <a:solidFill>
                  <a:srgbClr val="222222"/>
                </a:solidFill>
                <a:effectLst/>
                <a:latin typeface="Arial" panose="020B0604020202020204" pitchFamily="34" charset="0"/>
              </a:rPr>
              <a:t>ou should be prepared to discuss the rationale and conduct of the     </a:t>
            </a:r>
            <a:br>
              <a:rPr lang="en-US" b="0" i="0" dirty="0">
                <a:solidFill>
                  <a:srgbClr val="222222"/>
                </a:solidFill>
                <a:effectLst/>
                <a:latin typeface="Arial" panose="020B0604020202020204" pitchFamily="34" charset="0"/>
              </a:rPr>
            </a:br>
            <a:r>
              <a:rPr lang="en-US" b="0" i="0" dirty="0">
                <a:solidFill>
                  <a:srgbClr val="222222"/>
                </a:solidFill>
                <a:effectLst/>
                <a:latin typeface="Arial" panose="020B0604020202020204" pitchFamily="34" charset="0"/>
              </a:rPr>
              <a:t>       proposed project</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Your Advisory Committee will consider whether your research project is of sufficient scope to expand into a PhD project during the meeting</a:t>
            </a:r>
          </a:p>
          <a:p>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The committee will also consider your CV</a:t>
            </a:r>
          </a:p>
          <a:p>
            <a:endParaRPr lang="en-US" dirty="0">
              <a:solidFill>
                <a:srgbClr val="222222"/>
              </a:solidFill>
              <a:latin typeface="Arial" panose="020B0604020202020204" pitchFamily="34" charset="0"/>
            </a:endParaRPr>
          </a:p>
          <a:p>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dirty="0">
                <a:solidFill>
                  <a:srgbClr val="222222"/>
                </a:solidFill>
                <a:effectLst/>
                <a:latin typeface="Arial" panose="020B0604020202020204" pitchFamily="34" charset="0"/>
              </a:rPr>
              <a:t>The student, the supervisor, and the advisors have to agree to the “roll-over</a:t>
            </a:r>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7</a:t>
            </a:fld>
            <a:endParaRPr lang="en-CA"/>
          </a:p>
        </p:txBody>
      </p:sp>
    </p:spTree>
    <p:extLst>
      <p:ext uri="{BB962C8B-B14F-4D97-AF65-F5344CB8AC3E}">
        <p14:creationId xmlns:p14="http://schemas.microsoft.com/office/powerpoint/2010/main" val="1572263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8</a:t>
            </a:fld>
            <a:endParaRPr lang="en-CA"/>
          </a:p>
        </p:txBody>
      </p:sp>
    </p:spTree>
    <p:extLst>
      <p:ext uri="{BB962C8B-B14F-4D97-AF65-F5344CB8AC3E}">
        <p14:creationId xmlns:p14="http://schemas.microsoft.com/office/powerpoint/2010/main" val="2754218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FD31855-3078-40B9-A6DD-9C98E5CD9DA9}" type="slidenum">
              <a:rPr lang="en-CA" smtClean="0"/>
              <a:t>10</a:t>
            </a:fld>
            <a:endParaRPr lang="en-CA"/>
          </a:p>
        </p:txBody>
      </p:sp>
    </p:spTree>
    <p:extLst>
      <p:ext uri="{BB962C8B-B14F-4D97-AF65-F5344CB8AC3E}">
        <p14:creationId xmlns:p14="http://schemas.microsoft.com/office/powerpoint/2010/main" val="157879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C5F8DA-3C36-43A2-A398-B9DA376E2F37}" type="datetimeFigureOut">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311034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5F8DA-3C36-43A2-A398-B9DA376E2F37}" type="datetimeFigureOut">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3540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5F8DA-3C36-43A2-A398-B9DA376E2F37}" type="datetimeFigureOut">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330638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5F8DA-3C36-43A2-A398-B9DA376E2F37}" type="datetimeFigureOut">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70721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C5F8DA-3C36-43A2-A398-B9DA376E2F37}" type="datetimeFigureOut">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9043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C5F8DA-3C36-43A2-A398-B9DA376E2F37}" type="datetimeFigureOut">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272782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C5F8DA-3C36-43A2-A398-B9DA376E2F37}" type="datetimeFigureOut">
              <a:rPr lang="en-CA" smtClean="0"/>
              <a:t>2021-10-13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195018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C5F8DA-3C36-43A2-A398-B9DA376E2F37}" type="datetimeFigureOut">
              <a:rPr lang="en-CA" smtClean="0"/>
              <a:t>2021-10-13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90160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5F8DA-3C36-43A2-A398-B9DA376E2F37}" type="datetimeFigureOut">
              <a:rPr lang="en-CA" smtClean="0"/>
              <a:t>2021-10-13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61957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C5F8DA-3C36-43A2-A398-B9DA376E2F37}" type="datetimeFigureOut">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158381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C5F8DA-3C36-43A2-A398-B9DA376E2F37}" type="datetimeFigureOut">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88620A-86C1-4F9F-A82A-7A7906AC03C0}" type="slidenum">
              <a:rPr lang="en-CA" smtClean="0"/>
              <a:t>‹#›</a:t>
            </a:fld>
            <a:endParaRPr lang="en-CA"/>
          </a:p>
        </p:txBody>
      </p:sp>
    </p:spTree>
    <p:extLst>
      <p:ext uri="{BB962C8B-B14F-4D97-AF65-F5344CB8AC3E}">
        <p14:creationId xmlns:p14="http://schemas.microsoft.com/office/powerpoint/2010/main" val="157022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5F8DA-3C36-43A2-A398-B9DA376E2F37}" type="datetimeFigureOut">
              <a:rPr lang="en-CA" smtClean="0"/>
              <a:t>2021-10-13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8620A-86C1-4F9F-A82A-7A7906AC03C0}" type="slidenum">
              <a:rPr lang="en-CA" smtClean="0"/>
              <a:t>‹#›</a:t>
            </a:fld>
            <a:endParaRPr lang="en-CA"/>
          </a:p>
        </p:txBody>
      </p:sp>
    </p:spTree>
    <p:extLst>
      <p:ext uri="{BB962C8B-B14F-4D97-AF65-F5344CB8AC3E}">
        <p14:creationId xmlns:p14="http://schemas.microsoft.com/office/powerpoint/2010/main" val="34137262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hyperlink" Target="https://www.grad.uwo.ca/doc/academic_services/academic_request/request_m-d_transfer.pdf" TargetMode="Externa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hyperlink" Target="https://www.schulich.uwo.ca/neuroscience/docs/advisory%20committee%20form%20JUNE%202018.pdf" TargetMode="Externa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image" Target="../media/image4.png"/><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B65E1-E8F4-4906-B416-97532EC5CCE7}"/>
              </a:ext>
            </a:extLst>
          </p:cNvPr>
          <p:cNvSpPr>
            <a:spLocks noGrp="1"/>
          </p:cNvSpPr>
          <p:nvPr>
            <p:ph idx="1"/>
          </p:nvPr>
        </p:nvSpPr>
        <p:spPr>
          <a:xfrm>
            <a:off x="321923" y="2587722"/>
            <a:ext cx="11548152" cy="2865590"/>
          </a:xfrm>
        </p:spPr>
        <p:txBody>
          <a:bodyPr/>
          <a:lstStyle/>
          <a:p>
            <a:pPr marL="0" indent="0" algn="ctr">
              <a:buNone/>
            </a:pPr>
            <a:r>
              <a:rPr lang="en-CA" sz="2600" b="1" dirty="0">
                <a:solidFill>
                  <a:srgbClr val="512E84"/>
                </a:solidFill>
                <a:latin typeface="Abadi Extra Light" panose="020B0204020104020204" pitchFamily="34" charset="0"/>
              </a:rPr>
              <a:t>SONGs Information Session Committee Presents: </a:t>
            </a:r>
          </a:p>
          <a:p>
            <a:pPr marL="0" indent="0" algn="ctr">
              <a:buNone/>
            </a:pPr>
            <a:br>
              <a:rPr lang="en-CA" dirty="0">
                <a:solidFill>
                  <a:srgbClr val="7030A0"/>
                </a:solidFill>
                <a:latin typeface="Abadi Extra Light" panose="020B0204020104020204" pitchFamily="34" charset="0"/>
              </a:rPr>
            </a:br>
            <a:r>
              <a:rPr lang="en-CA" sz="4400" b="1" dirty="0">
                <a:solidFill>
                  <a:schemeClr val="tx1"/>
                </a:solidFill>
                <a:latin typeface="Abadi Extra Light" panose="020B0204020104020204" pitchFamily="34" charset="0"/>
              </a:rPr>
              <a:t>Masters to PhD Transfer Information Session</a:t>
            </a:r>
            <a:br>
              <a:rPr lang="en-CA" sz="4400" dirty="0">
                <a:solidFill>
                  <a:schemeClr val="tx1"/>
                </a:solidFill>
                <a:latin typeface="Abadi Extra Light" panose="020B0204020104020204" pitchFamily="34" charset="0"/>
              </a:rPr>
            </a:br>
            <a:br>
              <a:rPr lang="en-CA" sz="3600" dirty="0">
                <a:solidFill>
                  <a:schemeClr val="tx1"/>
                </a:solidFill>
                <a:latin typeface="Abadi Extra Light" panose="020B0204020104020204" pitchFamily="34" charset="0"/>
              </a:rPr>
            </a:br>
            <a:r>
              <a:rPr lang="en-CA" dirty="0">
                <a:solidFill>
                  <a:schemeClr val="tx1"/>
                </a:solidFill>
                <a:latin typeface="Abadi Extra Light" panose="020B0204020104020204" pitchFamily="34" charset="0"/>
              </a:rPr>
              <a:t>Presented by: </a:t>
            </a:r>
            <a:r>
              <a:rPr lang="en-CA" b="1" dirty="0">
                <a:solidFill>
                  <a:schemeClr val="tx1"/>
                </a:solidFill>
                <a:latin typeface="Abadi Extra Light" panose="020B0204020104020204" pitchFamily="34" charset="0"/>
              </a:rPr>
              <a:t>Kate Onuska, PhD Student </a:t>
            </a:r>
            <a:br>
              <a:rPr lang="en-CA" b="1" dirty="0">
                <a:solidFill>
                  <a:schemeClr val="tx1"/>
                </a:solidFill>
                <a:latin typeface="Abadi Extra Light" panose="020B0204020104020204" pitchFamily="34" charset="0"/>
              </a:rPr>
            </a:br>
            <a:r>
              <a:rPr lang="en-CA" dirty="0">
                <a:solidFill>
                  <a:schemeClr val="tx1"/>
                </a:solidFill>
                <a:latin typeface="Abadi Extra Light" panose="020B0204020104020204" pitchFamily="34" charset="0"/>
              </a:rPr>
              <a:t> Chair of the Information Session Committee</a:t>
            </a:r>
          </a:p>
        </p:txBody>
      </p:sp>
      <p:pic>
        <p:nvPicPr>
          <p:cNvPr id="5" name="Picture 4" descr="Logo&#10;&#10;Description automatically generated with medium confidence">
            <a:extLst>
              <a:ext uri="{FF2B5EF4-FFF2-40B4-BE49-F238E27FC236}">
                <a16:creationId xmlns:a16="http://schemas.microsoft.com/office/drawing/2014/main" id="{00FEE833-2081-4C9A-9A9D-7B8528D39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322" y="428554"/>
            <a:ext cx="2027353" cy="1952267"/>
          </a:xfrm>
          <a:prstGeom prst="rect">
            <a:avLst/>
          </a:prstGeom>
        </p:spPr>
      </p:pic>
      <p:sp>
        <p:nvSpPr>
          <p:cNvPr id="6" name="TextBox 5">
            <a:extLst>
              <a:ext uri="{FF2B5EF4-FFF2-40B4-BE49-F238E27FC236}">
                <a16:creationId xmlns:a16="http://schemas.microsoft.com/office/drawing/2014/main" id="{8DE8CF5D-8972-424B-932B-D9C870ACFD63}"/>
              </a:ext>
            </a:extLst>
          </p:cNvPr>
          <p:cNvSpPr txBox="1"/>
          <p:nvPr/>
        </p:nvSpPr>
        <p:spPr>
          <a:xfrm>
            <a:off x="10001250" y="6295585"/>
            <a:ext cx="2190750" cy="369332"/>
          </a:xfrm>
          <a:prstGeom prst="rect">
            <a:avLst/>
          </a:prstGeom>
          <a:noFill/>
        </p:spPr>
        <p:txBody>
          <a:bodyPr wrap="square" rtlCol="0">
            <a:spAutoFit/>
          </a:bodyPr>
          <a:lstStyle/>
          <a:p>
            <a:r>
              <a:rPr lang="en-CA" b="1" dirty="0">
                <a:latin typeface="Abadi Extra Light" panose="020B0204020104020204" pitchFamily="34" charset="0"/>
              </a:rPr>
              <a:t>konuska@uwo.ca</a:t>
            </a:r>
          </a:p>
        </p:txBody>
      </p:sp>
    </p:spTree>
    <p:extLst>
      <p:ext uri="{BB962C8B-B14F-4D97-AF65-F5344CB8AC3E}">
        <p14:creationId xmlns:p14="http://schemas.microsoft.com/office/powerpoint/2010/main" val="307115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8F8D95-91B6-4141-AA80-4DCE52A0E3BE}"/>
              </a:ext>
            </a:extLst>
          </p:cNvPr>
          <p:cNvSpPr txBox="1"/>
          <p:nvPr/>
        </p:nvSpPr>
        <p:spPr>
          <a:xfrm>
            <a:off x="421239" y="1366086"/>
            <a:ext cx="11552022" cy="2862322"/>
          </a:xfrm>
          <a:prstGeom prst="rect">
            <a:avLst/>
          </a:prstGeom>
          <a:noFill/>
        </p:spPr>
        <p:txBody>
          <a:bodyPr wrap="square">
            <a:spAutoFit/>
          </a:bodyPr>
          <a:lstStyle/>
          <a:p>
            <a:pPr algn="just"/>
            <a:endParaRPr lang="en-US" sz="2000" dirty="0">
              <a:latin typeface="Abadi Extra Light" panose="020B0204020104020204" pitchFamily="34" charset="0"/>
            </a:endParaRPr>
          </a:p>
          <a:p>
            <a:pPr algn="just"/>
            <a:r>
              <a:rPr lang="en-US" sz="2000" dirty="0">
                <a:latin typeface="Abadi Extra Light" panose="020B0204020104020204" pitchFamily="34" charset="0"/>
              </a:rPr>
              <a:t>1. A </a:t>
            </a:r>
            <a:r>
              <a:rPr lang="en-US" sz="2000" b="1" dirty="0">
                <a:solidFill>
                  <a:srgbClr val="512E84"/>
                </a:solidFill>
                <a:latin typeface="Abadi Extra Light" panose="020B0204020104020204" pitchFamily="34" charset="0"/>
              </a:rPr>
              <a:t>comprehensive examination </a:t>
            </a:r>
            <a:r>
              <a:rPr lang="en-US" sz="2000" dirty="0">
                <a:latin typeface="Abadi Extra Light" panose="020B0204020104020204" pitchFamily="34" charset="0"/>
              </a:rPr>
              <a:t>in Neuroscience</a:t>
            </a:r>
          </a:p>
          <a:p>
            <a:pPr algn="just"/>
            <a:endParaRPr lang="en-US" sz="2000" dirty="0">
              <a:latin typeface="Abadi Extra Light" panose="020B0204020104020204" pitchFamily="34" charset="0"/>
            </a:endParaRPr>
          </a:p>
          <a:p>
            <a:pPr algn="just"/>
            <a:r>
              <a:rPr lang="en-US" sz="2000" b="0" i="0" dirty="0">
                <a:solidFill>
                  <a:srgbClr val="222222"/>
                </a:solidFill>
                <a:effectLst/>
                <a:latin typeface="Abadi Extra Light" panose="020B0204020104020204" pitchFamily="34" charset="0"/>
              </a:rPr>
              <a:t>2. A </a:t>
            </a:r>
            <a:r>
              <a:rPr lang="en-US" sz="2000" b="1" i="0" dirty="0">
                <a:solidFill>
                  <a:srgbClr val="512E84"/>
                </a:solidFill>
                <a:effectLst/>
                <a:latin typeface="Abadi Extra Light" panose="020B0204020104020204" pitchFamily="34" charset="0"/>
              </a:rPr>
              <a:t>research thesis </a:t>
            </a:r>
            <a:r>
              <a:rPr lang="en-US" sz="2000" b="0" i="0" dirty="0">
                <a:solidFill>
                  <a:srgbClr val="222222"/>
                </a:solidFill>
                <a:effectLst/>
                <a:latin typeface="Abadi Extra Light" panose="020B0204020104020204" pitchFamily="34" charset="0"/>
              </a:rPr>
              <a:t>describing original scientific research - 3 results chapters </a:t>
            </a:r>
            <a:r>
              <a:rPr lang="en-US" sz="2000" dirty="0">
                <a:solidFill>
                  <a:srgbClr val="222222"/>
                </a:solidFill>
                <a:latin typeface="Abadi Extra Light" panose="020B0204020104020204" pitchFamily="34" charset="0"/>
              </a:rPr>
              <a:t>/ </a:t>
            </a:r>
            <a:r>
              <a:rPr lang="en-US" sz="2000" b="0" i="0" dirty="0">
                <a:solidFill>
                  <a:srgbClr val="222222"/>
                </a:solidFill>
                <a:effectLst/>
                <a:latin typeface="Abadi Extra Light" panose="020B0204020104020204" pitchFamily="34" charset="0"/>
              </a:rPr>
              <a:t>research of appropriate </a:t>
            </a:r>
          </a:p>
          <a:p>
            <a:pPr algn="just"/>
            <a:r>
              <a:rPr lang="en-US" sz="2000" dirty="0">
                <a:solidFill>
                  <a:srgbClr val="222222"/>
                </a:solidFill>
                <a:latin typeface="Abadi Extra Light" panose="020B0204020104020204" pitchFamily="34" charset="0"/>
              </a:rPr>
              <a:t>   </a:t>
            </a:r>
            <a:r>
              <a:rPr lang="en-US" sz="2000" b="0" i="0" dirty="0">
                <a:solidFill>
                  <a:srgbClr val="222222"/>
                </a:solidFill>
                <a:effectLst/>
                <a:latin typeface="Abadi Extra Light" panose="020B0204020104020204" pitchFamily="34" charset="0"/>
              </a:rPr>
              <a:t>quality for publication in a refereed journal</a:t>
            </a:r>
          </a:p>
          <a:p>
            <a:pPr algn="just"/>
            <a:endParaRPr lang="en-US" sz="2000" dirty="0">
              <a:solidFill>
                <a:srgbClr val="222222"/>
              </a:solidFill>
              <a:latin typeface="Abadi Extra Light" panose="020B0204020104020204" pitchFamily="34" charset="0"/>
            </a:endParaRPr>
          </a:p>
          <a:p>
            <a:pPr algn="just"/>
            <a:r>
              <a:rPr lang="en-US" sz="2000" dirty="0">
                <a:solidFill>
                  <a:srgbClr val="222222"/>
                </a:solidFill>
                <a:latin typeface="Abadi Extra Light" panose="020B0204020104020204" pitchFamily="34" charset="0"/>
              </a:rPr>
              <a:t>3. </a:t>
            </a:r>
            <a:r>
              <a:rPr lang="en-US" sz="2000" b="0" i="0" dirty="0">
                <a:solidFill>
                  <a:srgbClr val="222222"/>
                </a:solidFill>
                <a:effectLst/>
                <a:latin typeface="Abadi Extra Light" panose="020B0204020104020204" pitchFamily="34" charset="0"/>
              </a:rPr>
              <a:t>The </a:t>
            </a:r>
            <a:r>
              <a:rPr lang="en-US" sz="2000" b="1" i="0" dirty="0">
                <a:solidFill>
                  <a:srgbClr val="512E84"/>
                </a:solidFill>
                <a:effectLst/>
                <a:latin typeface="Abadi Extra Light" panose="020B0204020104020204" pitchFamily="34" charset="0"/>
              </a:rPr>
              <a:t>thesis </a:t>
            </a:r>
            <a:r>
              <a:rPr lang="en-US" sz="2000" b="0" i="0" dirty="0">
                <a:solidFill>
                  <a:srgbClr val="222222"/>
                </a:solidFill>
                <a:effectLst/>
                <a:latin typeface="Abadi Extra Light" panose="020B0204020104020204" pitchFamily="34" charset="0"/>
              </a:rPr>
              <a:t>must be successfully </a:t>
            </a:r>
            <a:r>
              <a:rPr lang="en-US" sz="2000" b="1" i="0" dirty="0">
                <a:solidFill>
                  <a:srgbClr val="512E84"/>
                </a:solidFill>
                <a:effectLst/>
                <a:latin typeface="Abadi Extra Light" panose="020B0204020104020204" pitchFamily="34" charset="0"/>
              </a:rPr>
              <a:t>defended</a:t>
            </a:r>
            <a:r>
              <a:rPr lang="en-US" sz="2000" b="0" i="0" dirty="0">
                <a:solidFill>
                  <a:srgbClr val="222222"/>
                </a:solidFill>
                <a:effectLst/>
                <a:latin typeface="Abadi Extra Light" panose="020B0204020104020204" pitchFamily="34" charset="0"/>
              </a:rPr>
              <a:t> in an </a:t>
            </a:r>
            <a:r>
              <a:rPr lang="en-US" sz="2000" b="1" i="0" dirty="0">
                <a:solidFill>
                  <a:srgbClr val="512E84"/>
                </a:solidFill>
                <a:effectLst/>
                <a:latin typeface="Abadi Extra Light" panose="020B0204020104020204" pitchFamily="34" charset="0"/>
              </a:rPr>
              <a:t>oral examination </a:t>
            </a:r>
            <a:r>
              <a:rPr lang="en-US" sz="2000" b="0" i="0" dirty="0">
                <a:solidFill>
                  <a:srgbClr val="222222"/>
                </a:solidFill>
                <a:effectLst/>
                <a:latin typeface="Abadi Extra Light" panose="020B0204020104020204" pitchFamily="34" charset="0"/>
              </a:rPr>
              <a:t>which is immediately preceded by a  </a:t>
            </a:r>
          </a:p>
          <a:p>
            <a:pPr algn="just"/>
            <a:r>
              <a:rPr lang="en-US" sz="2000" dirty="0">
                <a:solidFill>
                  <a:srgbClr val="222222"/>
                </a:solidFill>
                <a:latin typeface="Abadi Extra Light" panose="020B0204020104020204" pitchFamily="34" charset="0"/>
              </a:rPr>
              <a:t>    </a:t>
            </a:r>
            <a:r>
              <a:rPr lang="en-US" sz="2000" b="0" i="0" dirty="0">
                <a:solidFill>
                  <a:srgbClr val="222222"/>
                </a:solidFill>
                <a:effectLst/>
                <a:latin typeface="Abadi Extra Light" panose="020B0204020104020204" pitchFamily="34" charset="0"/>
              </a:rPr>
              <a:t>public lecture.</a:t>
            </a:r>
          </a:p>
          <a:p>
            <a:pPr algn="l"/>
            <a:endParaRPr lang="en-US" sz="2000" dirty="0">
              <a:solidFill>
                <a:srgbClr val="222222"/>
              </a:solidFill>
              <a:latin typeface="Abadi Extra Light" panose="020B0204020104020204" pitchFamily="34" charset="0"/>
            </a:endParaRPr>
          </a:p>
        </p:txBody>
      </p:sp>
      <p:sp>
        <p:nvSpPr>
          <p:cNvPr id="3" name="TextBox 2">
            <a:extLst>
              <a:ext uri="{FF2B5EF4-FFF2-40B4-BE49-F238E27FC236}">
                <a16:creationId xmlns:a16="http://schemas.microsoft.com/office/drawing/2014/main" id="{7886094B-5FCB-49A2-991A-98589AD44FEE}"/>
              </a:ext>
            </a:extLst>
          </p:cNvPr>
          <p:cNvSpPr txBox="1"/>
          <p:nvPr/>
        </p:nvSpPr>
        <p:spPr>
          <a:xfrm>
            <a:off x="581024" y="401126"/>
            <a:ext cx="9845365" cy="523220"/>
          </a:xfrm>
          <a:prstGeom prst="rect">
            <a:avLst/>
          </a:prstGeom>
          <a:noFill/>
        </p:spPr>
        <p:txBody>
          <a:bodyPr wrap="square" rtlCol="0">
            <a:spAutoFit/>
          </a:bodyPr>
          <a:lstStyle/>
          <a:p>
            <a:r>
              <a:rPr lang="en-US" sz="2800" b="1" dirty="0">
                <a:solidFill>
                  <a:srgbClr val="512E84"/>
                </a:solidFill>
                <a:latin typeface="Abadi Extra Light" panose="020B0204020104020204" pitchFamily="34" charset="0"/>
              </a:rPr>
              <a:t>Transferred, now what? </a:t>
            </a:r>
            <a:r>
              <a:rPr lang="en-US" sz="2800" b="1" dirty="0">
                <a:latin typeface="Abadi Extra Light" panose="020B0204020104020204" pitchFamily="34" charset="0"/>
              </a:rPr>
              <a:t>: </a:t>
            </a:r>
            <a:r>
              <a:rPr lang="en-US" sz="2800" b="1" i="0" dirty="0">
                <a:effectLst/>
                <a:latin typeface="Abadi Extra Light" panose="020B0204020104020204" pitchFamily="34" charset="0"/>
              </a:rPr>
              <a:t>PhD (Neuroscience) Degree </a:t>
            </a:r>
            <a:r>
              <a:rPr lang="en-US" sz="2800" b="1" dirty="0">
                <a:latin typeface="Abadi Extra Light" panose="020B0204020104020204" pitchFamily="34" charset="0"/>
              </a:rPr>
              <a:t>Re</a:t>
            </a:r>
            <a:r>
              <a:rPr lang="en-US" sz="2800" b="1" i="0" dirty="0">
                <a:effectLst/>
                <a:latin typeface="Abadi Extra Light" panose="020B0204020104020204" pitchFamily="34" charset="0"/>
              </a:rPr>
              <a:t>quirements</a:t>
            </a:r>
            <a:endParaRPr lang="en-CA" sz="2800" b="1" dirty="0">
              <a:solidFill>
                <a:srgbClr val="512E84"/>
              </a:solidFill>
              <a:latin typeface="Abadi Extra Light" panose="020B0204020104020204" pitchFamily="34" charset="0"/>
            </a:endParaRPr>
          </a:p>
        </p:txBody>
      </p:sp>
      <p:sp>
        <p:nvSpPr>
          <p:cNvPr id="2" name="TextBox 1">
            <a:extLst>
              <a:ext uri="{FF2B5EF4-FFF2-40B4-BE49-F238E27FC236}">
                <a16:creationId xmlns:a16="http://schemas.microsoft.com/office/drawing/2014/main" id="{91363277-A242-4219-B537-5FE5EF3CD408}"/>
              </a:ext>
            </a:extLst>
          </p:cNvPr>
          <p:cNvSpPr txBox="1"/>
          <p:nvPr/>
        </p:nvSpPr>
        <p:spPr>
          <a:xfrm>
            <a:off x="238516" y="4273701"/>
            <a:ext cx="11714967" cy="1938992"/>
          </a:xfrm>
          <a:prstGeom prst="rect">
            <a:avLst/>
          </a:prstGeom>
          <a:noFill/>
        </p:spPr>
        <p:txBody>
          <a:bodyPr wrap="square" rtlCol="0">
            <a:spAutoFit/>
          </a:bodyPr>
          <a:lstStyle/>
          <a:p>
            <a:pPr algn="just"/>
            <a:endParaRPr lang="en-US" sz="2000" b="0" i="0" dirty="0">
              <a:solidFill>
                <a:srgbClr val="222222"/>
              </a:solidFill>
              <a:effectLst/>
              <a:latin typeface="Abadi Extra Light" panose="020B0204020104020204" pitchFamily="34" charset="0"/>
            </a:endParaRPr>
          </a:p>
          <a:p>
            <a:pPr marL="742950" lvl="1" indent="-285750" algn="just">
              <a:buFont typeface="+mj-lt"/>
              <a:buAutoNum type="arabicPeriod"/>
            </a:pPr>
            <a:r>
              <a:rPr lang="en-US" sz="2000" b="1" i="0" dirty="0">
                <a:solidFill>
                  <a:srgbClr val="512E84"/>
                </a:solidFill>
                <a:effectLst/>
                <a:latin typeface="Abadi Extra Light" panose="020B0204020104020204" pitchFamily="34" charset="0"/>
              </a:rPr>
              <a:t>Principles of Neuroscience (Neuroscience 9500A/B)</a:t>
            </a:r>
            <a:r>
              <a:rPr lang="en-US" sz="2000" b="0" i="0" dirty="0">
                <a:solidFill>
                  <a:srgbClr val="222222"/>
                </a:solidFill>
                <a:effectLst/>
                <a:latin typeface="Abadi Extra Light" panose="020B0204020104020204" pitchFamily="34" charset="0"/>
              </a:rPr>
              <a:t> if not taken at the MSc level. </a:t>
            </a:r>
          </a:p>
          <a:p>
            <a:pPr marL="742950" lvl="1" indent="-285750" algn="just">
              <a:buFont typeface="+mj-lt"/>
              <a:buAutoNum type="arabicPeriod"/>
            </a:pPr>
            <a:r>
              <a:rPr lang="en-US" sz="2000" b="1" i="0" dirty="0">
                <a:solidFill>
                  <a:srgbClr val="512E84"/>
                </a:solidFill>
                <a:effectLst/>
                <a:latin typeface="Abadi Extra Light" panose="020B0204020104020204" pitchFamily="34" charset="0"/>
              </a:rPr>
              <a:t>Perspectives in Neuroscience (Neuroscience 9510Y - 9514Y)</a:t>
            </a:r>
            <a:r>
              <a:rPr lang="en-US" sz="2000" b="0" i="0" dirty="0">
                <a:solidFill>
                  <a:srgbClr val="222222"/>
                </a:solidFill>
                <a:effectLst/>
                <a:latin typeface="Abadi Extra Light" panose="020B0204020104020204" pitchFamily="34" charset="0"/>
              </a:rPr>
              <a:t> (student seminar) </a:t>
            </a:r>
          </a:p>
          <a:p>
            <a:pPr marL="742950" lvl="1" indent="-285750" algn="just">
              <a:buFont typeface="+mj-lt"/>
              <a:buAutoNum type="arabicPeriod"/>
            </a:pPr>
            <a:r>
              <a:rPr lang="en-US" sz="2000" b="1" i="0" dirty="0">
                <a:solidFill>
                  <a:srgbClr val="512E84"/>
                </a:solidFill>
                <a:effectLst/>
                <a:latin typeface="Abadi Extra Light" panose="020B0204020104020204" pitchFamily="34" charset="0"/>
              </a:rPr>
              <a:t>Additional courses </a:t>
            </a:r>
            <a:r>
              <a:rPr lang="en-US" sz="2000" b="0" i="0" dirty="0">
                <a:solidFill>
                  <a:srgbClr val="222222"/>
                </a:solidFill>
                <a:effectLst/>
                <a:latin typeface="Abadi Extra Light" panose="020B0204020104020204" pitchFamily="34" charset="0"/>
              </a:rPr>
              <a:t>required by the student's Advisory Committee to prepare the student for the comprehensive examination and/or to provide background for the student's particular area of research (minimum 0.5).</a:t>
            </a:r>
          </a:p>
        </p:txBody>
      </p:sp>
      <p:sp>
        <p:nvSpPr>
          <p:cNvPr id="8" name="TextBox 7">
            <a:extLst>
              <a:ext uri="{FF2B5EF4-FFF2-40B4-BE49-F238E27FC236}">
                <a16:creationId xmlns:a16="http://schemas.microsoft.com/office/drawing/2014/main" id="{6792D328-B92C-4BCC-B5C1-498741BF392C}"/>
              </a:ext>
            </a:extLst>
          </p:cNvPr>
          <p:cNvSpPr txBox="1"/>
          <p:nvPr/>
        </p:nvSpPr>
        <p:spPr>
          <a:xfrm>
            <a:off x="5152913" y="1181420"/>
            <a:ext cx="2029723" cy="461665"/>
          </a:xfrm>
          <a:prstGeom prst="rect">
            <a:avLst/>
          </a:prstGeom>
          <a:noFill/>
        </p:spPr>
        <p:txBody>
          <a:bodyPr wrap="none" rtlCol="0">
            <a:spAutoFit/>
          </a:bodyPr>
          <a:lstStyle/>
          <a:p>
            <a:r>
              <a:rPr lang="en-US" sz="2400" b="1" u="sng" dirty="0">
                <a:latin typeface="Abadi Extra Light" panose="020B0204020104020204" pitchFamily="34" charset="0"/>
              </a:rPr>
              <a:t>PhD Milestones</a:t>
            </a:r>
            <a:endParaRPr lang="en-CA" sz="2400" b="1" u="sng" dirty="0">
              <a:latin typeface="Abadi Extra Light" panose="020B0204020104020204" pitchFamily="34" charset="0"/>
            </a:endParaRPr>
          </a:p>
        </p:txBody>
      </p:sp>
      <p:sp>
        <p:nvSpPr>
          <p:cNvPr id="9" name="TextBox 8">
            <a:extLst>
              <a:ext uri="{FF2B5EF4-FFF2-40B4-BE49-F238E27FC236}">
                <a16:creationId xmlns:a16="http://schemas.microsoft.com/office/drawing/2014/main" id="{E8735274-F56E-4236-8EDB-867F7397D6E2}"/>
              </a:ext>
            </a:extLst>
          </p:cNvPr>
          <p:cNvSpPr txBox="1"/>
          <p:nvPr/>
        </p:nvSpPr>
        <p:spPr>
          <a:xfrm>
            <a:off x="4789936" y="3951409"/>
            <a:ext cx="2612125" cy="461665"/>
          </a:xfrm>
          <a:prstGeom prst="rect">
            <a:avLst/>
          </a:prstGeom>
          <a:noFill/>
        </p:spPr>
        <p:txBody>
          <a:bodyPr wrap="none" rtlCol="0">
            <a:spAutoFit/>
          </a:bodyPr>
          <a:lstStyle/>
          <a:p>
            <a:r>
              <a:rPr lang="en-US" sz="2400" b="1" i="0" u="sng" dirty="0">
                <a:solidFill>
                  <a:srgbClr val="222222"/>
                </a:solidFill>
                <a:effectLst/>
                <a:latin typeface="Abadi Extra Light" panose="020B0204020104020204" pitchFamily="34" charset="0"/>
              </a:rPr>
              <a:t>Course requirements</a:t>
            </a:r>
            <a:endParaRPr lang="en-CA" sz="2400" b="1" u="sng" dirty="0"/>
          </a:p>
        </p:txBody>
      </p:sp>
      <p:sp>
        <p:nvSpPr>
          <p:cNvPr id="10" name="TextBox 9">
            <a:extLst>
              <a:ext uri="{FF2B5EF4-FFF2-40B4-BE49-F238E27FC236}">
                <a16:creationId xmlns:a16="http://schemas.microsoft.com/office/drawing/2014/main" id="{DD3DFB59-E6CB-436B-A895-F94BC2283DBF}"/>
              </a:ext>
            </a:extLst>
          </p:cNvPr>
          <p:cNvSpPr txBox="1"/>
          <p:nvPr/>
        </p:nvSpPr>
        <p:spPr>
          <a:xfrm>
            <a:off x="3162220" y="6252759"/>
            <a:ext cx="6070060" cy="369332"/>
          </a:xfrm>
          <a:prstGeom prst="rect">
            <a:avLst/>
          </a:prstGeom>
          <a:noFill/>
          <a:ln>
            <a:solidFill>
              <a:schemeClr val="tx1"/>
            </a:solidFill>
          </a:ln>
        </p:spPr>
        <p:txBody>
          <a:bodyPr wrap="none" rtlCol="0">
            <a:spAutoFit/>
          </a:bodyPr>
          <a:lstStyle/>
          <a:p>
            <a:r>
              <a:rPr lang="en-US" sz="1800" b="1" i="0" dirty="0">
                <a:effectLst/>
                <a:latin typeface="Abadi Extra Light" panose="020B0204020104020204" pitchFamily="34" charset="0"/>
              </a:rPr>
              <a:t>Note: a passing grade of at least 70% is necessary for all courses.</a:t>
            </a:r>
            <a:endParaRPr lang="en-US" sz="1800" b="0" i="0" dirty="0">
              <a:effectLst/>
              <a:latin typeface="Abadi Extra Light" panose="020B0204020104020204" pitchFamily="34" charset="0"/>
            </a:endParaRPr>
          </a:p>
        </p:txBody>
      </p:sp>
    </p:spTree>
    <p:extLst>
      <p:ext uri="{BB962C8B-B14F-4D97-AF65-F5344CB8AC3E}">
        <p14:creationId xmlns:p14="http://schemas.microsoft.com/office/powerpoint/2010/main" val="50809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DCE30-76DB-43AA-A379-42D6737306FC}"/>
              </a:ext>
            </a:extLst>
          </p:cNvPr>
          <p:cNvSpPr>
            <a:spLocks noGrp="1"/>
          </p:cNvSpPr>
          <p:nvPr>
            <p:ph type="title"/>
          </p:nvPr>
        </p:nvSpPr>
        <p:spPr>
          <a:xfrm>
            <a:off x="3375818" y="2874602"/>
            <a:ext cx="4177126" cy="1255469"/>
          </a:xfrm>
        </p:spPr>
        <p:txBody>
          <a:bodyPr>
            <a:normAutofit/>
          </a:bodyPr>
          <a:lstStyle/>
          <a:p>
            <a:r>
              <a:rPr lang="en-CA" sz="6000" dirty="0">
                <a:latin typeface="Abadi Extra Light" panose="020B0204020104020204" pitchFamily="34" charset="0"/>
              </a:rPr>
              <a:t>Questions?</a:t>
            </a:r>
          </a:p>
        </p:txBody>
      </p:sp>
      <p:pic>
        <p:nvPicPr>
          <p:cNvPr id="5" name="Content Placeholder 4" descr="Badge Question Mark with solid fill">
            <a:extLst>
              <a:ext uri="{FF2B5EF4-FFF2-40B4-BE49-F238E27FC236}">
                <a16:creationId xmlns:a16="http://schemas.microsoft.com/office/drawing/2014/main" id="{0446AEAE-10AD-43EE-98B1-89F97D8034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944" y="1535135"/>
            <a:ext cx="3778286" cy="3778286"/>
          </a:xfrm>
          <a:prstGeom prst="rect">
            <a:avLst/>
          </a:prstGeom>
        </p:spPr>
      </p:pic>
      <p:sp>
        <p:nvSpPr>
          <p:cNvPr id="3" name="TextBox 2">
            <a:extLst>
              <a:ext uri="{FF2B5EF4-FFF2-40B4-BE49-F238E27FC236}">
                <a16:creationId xmlns:a16="http://schemas.microsoft.com/office/drawing/2014/main" id="{04FD1118-FB68-42D3-950A-4C6A36D6DB2E}"/>
              </a:ext>
            </a:extLst>
          </p:cNvPr>
          <p:cNvSpPr txBox="1"/>
          <p:nvPr/>
        </p:nvSpPr>
        <p:spPr>
          <a:xfrm>
            <a:off x="480508" y="5657671"/>
            <a:ext cx="5271247" cy="1200329"/>
          </a:xfrm>
          <a:prstGeom prst="rect">
            <a:avLst/>
          </a:prstGeom>
          <a:noFill/>
        </p:spPr>
        <p:txBody>
          <a:bodyPr wrap="square" rtlCol="0">
            <a:spAutoFit/>
          </a:bodyPr>
          <a:lstStyle/>
          <a:p>
            <a:r>
              <a:rPr lang="en-CA" sz="1800" b="1" dirty="0">
                <a:latin typeface="Abadi Extra Light" panose="020B0204020104020204" pitchFamily="34" charset="0"/>
              </a:rPr>
              <a:t>Contact:</a:t>
            </a:r>
          </a:p>
          <a:p>
            <a:r>
              <a:rPr lang="en-CA" sz="1800" dirty="0">
                <a:latin typeface="Abadi Extra Light" panose="020B0204020104020204" pitchFamily="34" charset="0"/>
              </a:rPr>
              <a:t>konuska@uwo.ca</a:t>
            </a:r>
          </a:p>
          <a:p>
            <a:r>
              <a:rPr lang="en-CA" sz="1800" dirty="0">
                <a:latin typeface="Abadi Extra Light" panose="020B0204020104020204" pitchFamily="34" charset="0"/>
              </a:rPr>
              <a:t>susan.simpson@schulich.uwo.ca</a:t>
            </a:r>
          </a:p>
          <a:p>
            <a:endParaRPr lang="en-CA" dirty="0">
              <a:latin typeface="Abadi Extra Light" panose="020B0204020104020204" pitchFamily="34" charset="0"/>
            </a:endParaRPr>
          </a:p>
        </p:txBody>
      </p:sp>
    </p:spTree>
    <p:extLst>
      <p:ext uri="{BB962C8B-B14F-4D97-AF65-F5344CB8AC3E}">
        <p14:creationId xmlns:p14="http://schemas.microsoft.com/office/powerpoint/2010/main" val="58127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CA5C6-1317-4B32-BFE6-160B0CD8B78A}"/>
              </a:ext>
            </a:extLst>
          </p:cNvPr>
          <p:cNvSpPr>
            <a:spLocks noGrp="1"/>
          </p:cNvSpPr>
          <p:nvPr>
            <p:ph type="title"/>
          </p:nvPr>
        </p:nvSpPr>
        <p:spPr/>
        <p:txBody>
          <a:bodyPr/>
          <a:lstStyle/>
          <a:p>
            <a:r>
              <a:rPr lang="en-US" b="1" dirty="0">
                <a:solidFill>
                  <a:srgbClr val="512E84"/>
                </a:solidFill>
                <a:latin typeface="Abadi Extra Light" panose="020B0204020104020204" pitchFamily="34" charset="0"/>
              </a:rPr>
              <a:t>Outline</a:t>
            </a:r>
            <a:endParaRPr lang="en-CA" b="1" dirty="0">
              <a:solidFill>
                <a:srgbClr val="512E84"/>
              </a:solidFill>
              <a:latin typeface="Abadi Extra Light" panose="020B0204020104020204" pitchFamily="34" charset="0"/>
            </a:endParaRPr>
          </a:p>
        </p:txBody>
      </p:sp>
      <p:sp>
        <p:nvSpPr>
          <p:cNvPr id="3" name="Content Placeholder 2">
            <a:extLst>
              <a:ext uri="{FF2B5EF4-FFF2-40B4-BE49-F238E27FC236}">
                <a16:creationId xmlns:a16="http://schemas.microsoft.com/office/drawing/2014/main" id="{FBC8760D-0CE9-44EE-882F-0109736D7370}"/>
              </a:ext>
            </a:extLst>
          </p:cNvPr>
          <p:cNvSpPr>
            <a:spLocks noGrp="1"/>
          </p:cNvSpPr>
          <p:nvPr>
            <p:ph idx="1"/>
          </p:nvPr>
        </p:nvSpPr>
        <p:spPr/>
        <p:txBody>
          <a:bodyPr/>
          <a:lstStyle/>
          <a:p>
            <a:pPr marL="514350" indent="-514350">
              <a:buAutoNum type="arabicPeriod"/>
            </a:pPr>
            <a:r>
              <a:rPr lang="en-US" b="1" dirty="0">
                <a:latin typeface="Abadi Extra Light" panose="020B0204020104020204" pitchFamily="34" charset="0"/>
              </a:rPr>
              <a:t>What is the MSc. to PhD Transfer?</a:t>
            </a:r>
          </a:p>
          <a:p>
            <a:pPr marL="514350" indent="-514350">
              <a:buAutoNum type="arabicPeriod"/>
            </a:pPr>
            <a:endParaRPr lang="en-US" b="1" dirty="0">
              <a:latin typeface="Abadi Extra Light" panose="020B0204020104020204" pitchFamily="34" charset="0"/>
            </a:endParaRPr>
          </a:p>
          <a:p>
            <a:pPr marL="514350" indent="-514350">
              <a:buAutoNum type="arabicPeriod"/>
            </a:pPr>
            <a:r>
              <a:rPr lang="en-US" b="1" dirty="0">
                <a:latin typeface="Abadi Extra Light" panose="020B0204020104020204" pitchFamily="34" charset="0"/>
              </a:rPr>
              <a:t>The Pros and Cons of Transferring</a:t>
            </a:r>
          </a:p>
          <a:p>
            <a:pPr marL="514350" indent="-514350">
              <a:buAutoNum type="arabicPeriod"/>
            </a:pPr>
            <a:endParaRPr lang="en-US" b="1" dirty="0">
              <a:latin typeface="Abadi Extra Light" panose="020B0204020104020204" pitchFamily="34" charset="0"/>
            </a:endParaRPr>
          </a:p>
          <a:p>
            <a:pPr marL="514350" indent="-514350">
              <a:buAutoNum type="arabicPeriod"/>
            </a:pPr>
            <a:r>
              <a:rPr lang="en-US" b="1" dirty="0">
                <a:latin typeface="Abadi Extra Light" panose="020B0204020104020204" pitchFamily="34" charset="0"/>
              </a:rPr>
              <a:t>Timeline for Transferring</a:t>
            </a:r>
          </a:p>
          <a:p>
            <a:pPr marL="514350" indent="-514350">
              <a:buAutoNum type="arabicPeriod"/>
            </a:pPr>
            <a:endParaRPr lang="en-US" b="1" dirty="0">
              <a:latin typeface="Abadi Extra Light" panose="020B0204020104020204" pitchFamily="34" charset="0"/>
            </a:endParaRPr>
          </a:p>
          <a:p>
            <a:pPr marL="514350" indent="-514350">
              <a:buAutoNum type="arabicPeriod"/>
            </a:pPr>
            <a:r>
              <a:rPr lang="en-US" b="1" dirty="0">
                <a:latin typeface="Abadi Extra Light" panose="020B0204020104020204" pitchFamily="34" charset="0"/>
              </a:rPr>
              <a:t>Post-Transfer: What’s Next?</a:t>
            </a:r>
          </a:p>
          <a:p>
            <a:pPr marL="514350" indent="-514350">
              <a:buAutoNum type="arabicPeriod"/>
            </a:pPr>
            <a:endParaRPr lang="en-CA" dirty="0"/>
          </a:p>
        </p:txBody>
      </p:sp>
    </p:spTree>
    <p:extLst>
      <p:ext uri="{BB962C8B-B14F-4D97-AF65-F5344CB8AC3E}">
        <p14:creationId xmlns:p14="http://schemas.microsoft.com/office/powerpoint/2010/main" val="89747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9C708B5-CE06-4055-842F-C73EDC63D3A6}"/>
              </a:ext>
            </a:extLst>
          </p:cNvPr>
          <p:cNvPicPr>
            <a:picLocks noChangeAspect="1"/>
          </p:cNvPicPr>
          <p:nvPr/>
        </p:nvPicPr>
        <p:blipFill>
          <a:blip r:embed="rId3"/>
          <a:stretch>
            <a:fillRect/>
          </a:stretch>
        </p:blipFill>
        <p:spPr>
          <a:xfrm>
            <a:off x="2868793" y="2385274"/>
            <a:ext cx="5943600" cy="4257675"/>
          </a:xfrm>
          <a:prstGeom prst="rect">
            <a:avLst/>
          </a:prstGeom>
          <a:ln w="28575">
            <a:solidFill>
              <a:srgbClr val="512E84"/>
            </a:solidFill>
          </a:ln>
        </p:spPr>
      </p:pic>
      <p:sp>
        <p:nvSpPr>
          <p:cNvPr id="2" name="Title 1">
            <a:extLst>
              <a:ext uri="{FF2B5EF4-FFF2-40B4-BE49-F238E27FC236}">
                <a16:creationId xmlns:a16="http://schemas.microsoft.com/office/drawing/2014/main" id="{392EBCDF-44B8-4374-9F3E-D9688DA9F3A1}"/>
              </a:ext>
            </a:extLst>
          </p:cNvPr>
          <p:cNvSpPr>
            <a:spLocks noGrp="1"/>
          </p:cNvSpPr>
          <p:nvPr>
            <p:ph type="ctrTitle"/>
          </p:nvPr>
        </p:nvSpPr>
        <p:spPr>
          <a:xfrm>
            <a:off x="210048" y="84297"/>
            <a:ext cx="8695504" cy="572274"/>
          </a:xfrm>
        </p:spPr>
        <p:txBody>
          <a:bodyPr>
            <a:normAutofit fontScale="90000"/>
          </a:bodyPr>
          <a:lstStyle/>
          <a:p>
            <a:br>
              <a:rPr lang="en-US" sz="2000" dirty="0">
                <a:solidFill>
                  <a:schemeClr val="tx1"/>
                </a:solidFill>
              </a:rPr>
            </a:br>
            <a:endParaRPr lang="en-CA" dirty="0"/>
          </a:p>
        </p:txBody>
      </p:sp>
      <p:sp>
        <p:nvSpPr>
          <p:cNvPr id="3" name="TextBox 2">
            <a:extLst>
              <a:ext uri="{FF2B5EF4-FFF2-40B4-BE49-F238E27FC236}">
                <a16:creationId xmlns:a16="http://schemas.microsoft.com/office/drawing/2014/main" id="{B2030AF2-16FB-4200-AE07-60F482B53D08}"/>
              </a:ext>
            </a:extLst>
          </p:cNvPr>
          <p:cNvSpPr txBox="1"/>
          <p:nvPr/>
        </p:nvSpPr>
        <p:spPr>
          <a:xfrm>
            <a:off x="387875" y="273411"/>
            <a:ext cx="3676650" cy="523220"/>
          </a:xfrm>
          <a:prstGeom prst="rect">
            <a:avLst/>
          </a:prstGeom>
          <a:noFill/>
        </p:spPr>
        <p:txBody>
          <a:bodyPr wrap="square" rtlCol="0">
            <a:spAutoFit/>
          </a:bodyPr>
          <a:lstStyle/>
          <a:p>
            <a:r>
              <a:rPr lang="en-CA" sz="2800" b="1" dirty="0">
                <a:solidFill>
                  <a:srgbClr val="512E84"/>
                </a:solidFill>
                <a:latin typeface="Abadi Extra Light" panose="020B0204020104020204" pitchFamily="34" charset="0"/>
              </a:rPr>
              <a:t>Transfer to PhD</a:t>
            </a:r>
          </a:p>
        </p:txBody>
      </p:sp>
      <p:sp>
        <p:nvSpPr>
          <p:cNvPr id="5" name="TextBox 4">
            <a:extLst>
              <a:ext uri="{FF2B5EF4-FFF2-40B4-BE49-F238E27FC236}">
                <a16:creationId xmlns:a16="http://schemas.microsoft.com/office/drawing/2014/main" id="{A22BCCB1-D415-43DA-8CF5-49883AE75CAD}"/>
              </a:ext>
            </a:extLst>
          </p:cNvPr>
          <p:cNvSpPr txBox="1"/>
          <p:nvPr/>
        </p:nvSpPr>
        <p:spPr>
          <a:xfrm>
            <a:off x="491570" y="1608189"/>
            <a:ext cx="11037411" cy="646331"/>
          </a:xfrm>
          <a:prstGeom prst="rect">
            <a:avLst/>
          </a:prstGeom>
          <a:noFill/>
        </p:spPr>
        <p:txBody>
          <a:bodyPr wrap="square">
            <a:spAutoFit/>
          </a:bodyPr>
          <a:lstStyle/>
          <a:p>
            <a:r>
              <a:rPr lang="en-US" spc="-100" dirty="0">
                <a:solidFill>
                  <a:srgbClr val="000000"/>
                </a:solidFill>
                <a:latin typeface="Abadi Extra Light" panose="020B0204020104020204" pitchFamily="34" charset="0"/>
              </a:rPr>
              <a:t>This type of transfer is often referred to as a “roll over” . </a:t>
            </a:r>
            <a:r>
              <a:rPr kumimoji="0" lang="en-US" b="0" i="0" u="none" strike="noStrike" kern="1200" cap="none" spc="-100" normalizeH="0" baseline="0" noProof="0" dirty="0">
                <a:ln>
                  <a:noFill/>
                </a:ln>
                <a:solidFill>
                  <a:srgbClr val="000000"/>
                </a:solidFill>
                <a:effectLst/>
                <a:uLnTx/>
                <a:uFillTx/>
                <a:latin typeface="Abadi Extra Light" panose="020B0204020104020204" pitchFamily="34" charset="0"/>
                <a:ea typeface="+mj-ea"/>
                <a:cs typeface="+mj-cs"/>
              </a:rPr>
              <a:t>Your  registration will be </a:t>
            </a:r>
            <a:r>
              <a:rPr kumimoji="0" lang="en-US" b="0" i="0" u="sng" strike="noStrike" kern="1200" cap="none" spc="-100" normalizeH="0" baseline="0" noProof="0" dirty="0">
                <a:ln>
                  <a:noFill/>
                </a:ln>
                <a:solidFill>
                  <a:srgbClr val="000000"/>
                </a:solidFill>
                <a:effectLst/>
                <a:uLnTx/>
                <a:uFillTx/>
                <a:latin typeface="Abadi Extra Light" panose="020B0204020104020204" pitchFamily="34" charset="0"/>
                <a:ea typeface="+mj-ea"/>
                <a:cs typeface="+mj-cs"/>
              </a:rPr>
              <a:t>changed </a:t>
            </a:r>
            <a:r>
              <a:rPr lang="en-US" spc="-100" dirty="0">
                <a:solidFill>
                  <a:srgbClr val="000000"/>
                </a:solidFill>
                <a:latin typeface="Abadi Extra Light" panose="020B0204020104020204" pitchFamily="34" charset="0"/>
                <a:ea typeface="+mj-ea"/>
                <a:cs typeface="+mj-cs"/>
              </a:rPr>
              <a:t>from a Masters of Science in the Neuroscience Program to a Doctor of Philosophy in the Neuroscience Program.</a:t>
            </a:r>
            <a:r>
              <a:rPr kumimoji="0" lang="en-US" b="0" i="0" u="none" strike="noStrike" kern="1200" cap="none" spc="-100" normalizeH="0" baseline="0" noProof="0" dirty="0">
                <a:ln>
                  <a:noFill/>
                </a:ln>
                <a:solidFill>
                  <a:srgbClr val="000000"/>
                </a:solidFill>
                <a:effectLst/>
                <a:uLnTx/>
                <a:uFillTx/>
                <a:latin typeface="Abadi Extra Light" panose="020B0204020104020204" pitchFamily="34" charset="0"/>
                <a:ea typeface="+mj-ea"/>
                <a:cs typeface="+mj-cs"/>
              </a:rPr>
              <a:t> </a:t>
            </a:r>
            <a:endParaRPr lang="en-CA" sz="2000" dirty="0">
              <a:latin typeface="Abadi Extra Light" panose="020B0204020104020204" pitchFamily="34" charset="0"/>
            </a:endParaRPr>
          </a:p>
        </p:txBody>
      </p:sp>
      <p:sp>
        <p:nvSpPr>
          <p:cNvPr id="8" name="TextBox 7">
            <a:extLst>
              <a:ext uri="{FF2B5EF4-FFF2-40B4-BE49-F238E27FC236}">
                <a16:creationId xmlns:a16="http://schemas.microsoft.com/office/drawing/2014/main" id="{43AD0349-348A-422B-AC9B-CBF8B9255453}"/>
              </a:ext>
            </a:extLst>
          </p:cNvPr>
          <p:cNvSpPr txBox="1"/>
          <p:nvPr/>
        </p:nvSpPr>
        <p:spPr>
          <a:xfrm>
            <a:off x="491570" y="896481"/>
            <a:ext cx="10698047" cy="646331"/>
          </a:xfrm>
          <a:prstGeom prst="rect">
            <a:avLst/>
          </a:prstGeom>
          <a:noFill/>
        </p:spPr>
        <p:txBody>
          <a:bodyPr wrap="square" rtlCol="0">
            <a:spAutoFit/>
          </a:bodyPr>
          <a:lstStyle/>
          <a:p>
            <a:pPr algn="just"/>
            <a:r>
              <a:rPr lang="en-US" sz="1800" dirty="0">
                <a:solidFill>
                  <a:schemeClr val="tx1"/>
                </a:solidFill>
                <a:latin typeface="Abadi Extra Light" panose="020B0204020104020204" pitchFamily="34" charset="0"/>
              </a:rPr>
              <a:t>If you are (1) </a:t>
            </a:r>
            <a:r>
              <a:rPr lang="en-US" sz="1800" b="1" dirty="0">
                <a:solidFill>
                  <a:schemeClr val="tx1"/>
                </a:solidFill>
                <a:latin typeface="Abadi Extra Light" panose="020B0204020104020204" pitchFamily="34" charset="0"/>
              </a:rPr>
              <a:t>interested in completing a PhD </a:t>
            </a:r>
            <a:r>
              <a:rPr lang="en-US" sz="1800" dirty="0">
                <a:solidFill>
                  <a:schemeClr val="tx1"/>
                </a:solidFill>
                <a:latin typeface="Abadi Extra Light" panose="020B0204020104020204" pitchFamily="34" charset="0"/>
              </a:rPr>
              <a:t>and (2) your </a:t>
            </a:r>
            <a:r>
              <a:rPr lang="en-US" sz="1800" b="1" dirty="0">
                <a:solidFill>
                  <a:schemeClr val="tx1"/>
                </a:solidFill>
                <a:latin typeface="Abadi Extra Light" panose="020B0204020104020204" pitchFamily="34" charset="0"/>
              </a:rPr>
              <a:t>research project</a:t>
            </a:r>
            <a:r>
              <a:rPr lang="en-US" sz="1800" dirty="0">
                <a:solidFill>
                  <a:schemeClr val="tx1"/>
                </a:solidFill>
                <a:latin typeface="Abadi Extra Light" panose="020B0204020104020204" pitchFamily="34" charset="0"/>
              </a:rPr>
              <a:t> has clearly </a:t>
            </a:r>
            <a:r>
              <a:rPr lang="en-US" sz="1800" b="1" dirty="0">
                <a:solidFill>
                  <a:schemeClr val="tx1"/>
                </a:solidFill>
                <a:latin typeface="Abadi Extra Light" panose="020B0204020104020204" pitchFamily="34" charset="0"/>
              </a:rPr>
              <a:t>developed beyond </a:t>
            </a:r>
            <a:r>
              <a:rPr lang="en-US" sz="1800" dirty="0">
                <a:solidFill>
                  <a:schemeClr val="tx1"/>
                </a:solidFill>
                <a:latin typeface="Abadi Extra Light" panose="020B0204020104020204" pitchFamily="34" charset="0"/>
              </a:rPr>
              <a:t>that of a </a:t>
            </a:r>
            <a:r>
              <a:rPr lang="en-US" sz="1800" b="1" dirty="0">
                <a:solidFill>
                  <a:schemeClr val="tx1"/>
                </a:solidFill>
                <a:latin typeface="Abadi Extra Light" panose="020B0204020104020204" pitchFamily="34" charset="0"/>
              </a:rPr>
              <a:t>MSc</a:t>
            </a:r>
            <a:r>
              <a:rPr lang="en-US" sz="1800" dirty="0">
                <a:solidFill>
                  <a:schemeClr val="tx1"/>
                </a:solidFill>
                <a:latin typeface="Abadi Extra Light" panose="020B0204020104020204" pitchFamily="34" charset="0"/>
              </a:rPr>
              <a:t> student, you may be permitted to transfer directly to the PhD Program without completing a MSc research thesis</a:t>
            </a:r>
            <a:endParaRPr lang="en-CA" dirty="0">
              <a:latin typeface="Abadi Extra Light" panose="020B0204020104020204" pitchFamily="34" charset="0"/>
            </a:endParaRPr>
          </a:p>
        </p:txBody>
      </p:sp>
      <p:sp>
        <p:nvSpPr>
          <p:cNvPr id="15" name="Arc 14">
            <a:extLst>
              <a:ext uri="{FF2B5EF4-FFF2-40B4-BE49-F238E27FC236}">
                <a16:creationId xmlns:a16="http://schemas.microsoft.com/office/drawing/2014/main" id="{F663EDC5-EE91-4DCB-BFB3-230FCB086428}"/>
              </a:ext>
            </a:extLst>
          </p:cNvPr>
          <p:cNvSpPr/>
          <p:nvPr/>
        </p:nvSpPr>
        <p:spPr>
          <a:xfrm rot="14234310">
            <a:off x="4151554" y="4703641"/>
            <a:ext cx="2017122" cy="1585747"/>
          </a:xfrm>
          <a:prstGeom prst="arc">
            <a:avLst>
              <a:gd name="adj1" fmla="val 15524505"/>
              <a:gd name="adj2" fmla="val 0"/>
            </a:avLst>
          </a:prstGeom>
          <a:ln w="28575">
            <a:solidFill>
              <a:srgbClr val="512E84"/>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solidFill>
                <a:srgbClr val="7030A0"/>
              </a:solidFill>
            </a:endParaRPr>
          </a:p>
        </p:txBody>
      </p:sp>
    </p:spTree>
    <p:extLst>
      <p:ext uri="{BB962C8B-B14F-4D97-AF65-F5344CB8AC3E}">
        <p14:creationId xmlns:p14="http://schemas.microsoft.com/office/powerpoint/2010/main" val="26334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030AF2-16FB-4200-AE07-60F482B53D08}"/>
              </a:ext>
            </a:extLst>
          </p:cNvPr>
          <p:cNvSpPr txBox="1"/>
          <p:nvPr/>
        </p:nvSpPr>
        <p:spPr>
          <a:xfrm>
            <a:off x="460375" y="350520"/>
            <a:ext cx="7296149" cy="523220"/>
          </a:xfrm>
          <a:prstGeom prst="rect">
            <a:avLst/>
          </a:prstGeom>
          <a:noFill/>
        </p:spPr>
        <p:txBody>
          <a:bodyPr wrap="square" rtlCol="0">
            <a:spAutoFit/>
          </a:bodyPr>
          <a:lstStyle/>
          <a:p>
            <a:r>
              <a:rPr lang="en-CA" sz="2800" b="1" dirty="0">
                <a:solidFill>
                  <a:srgbClr val="512E84"/>
                </a:solidFill>
                <a:latin typeface="Abadi Extra Light" panose="020B0204020104020204" pitchFamily="34" charset="0"/>
              </a:rPr>
              <a:t>To Transfer or Not to Transfer ? </a:t>
            </a:r>
          </a:p>
        </p:txBody>
      </p:sp>
      <p:sp>
        <p:nvSpPr>
          <p:cNvPr id="4" name="TextBox 3">
            <a:extLst>
              <a:ext uri="{FF2B5EF4-FFF2-40B4-BE49-F238E27FC236}">
                <a16:creationId xmlns:a16="http://schemas.microsoft.com/office/drawing/2014/main" id="{56DA0CF3-FD98-471B-BE8C-523087B4DC98}"/>
              </a:ext>
            </a:extLst>
          </p:cNvPr>
          <p:cNvSpPr txBox="1"/>
          <p:nvPr/>
        </p:nvSpPr>
        <p:spPr>
          <a:xfrm>
            <a:off x="1253807" y="4764642"/>
            <a:ext cx="9684385" cy="2369880"/>
          </a:xfrm>
          <a:prstGeom prst="rect">
            <a:avLst/>
          </a:prstGeom>
          <a:noFill/>
        </p:spPr>
        <p:txBody>
          <a:bodyPr wrap="square">
            <a:spAutoFit/>
          </a:bodyPr>
          <a:lstStyle/>
          <a:p>
            <a:r>
              <a:rPr lang="en-US" sz="2000" dirty="0">
                <a:solidFill>
                  <a:srgbClr val="512E84"/>
                </a:solidFill>
              </a:rPr>
              <a:t>							Transferring might be for you if:</a:t>
            </a:r>
          </a:p>
          <a:p>
            <a:endParaRPr lang="en-US" sz="2000" dirty="0">
              <a:solidFill>
                <a:srgbClr val="512E84"/>
              </a:solidFill>
            </a:endParaRPr>
          </a:p>
          <a:p>
            <a:pPr algn="ctr"/>
            <a:r>
              <a:rPr lang="en-US" dirty="0">
                <a:latin typeface="Abadi Extra Light" panose="020B0204020104020204" pitchFamily="34" charset="0"/>
              </a:rPr>
              <a:t>1. Completing a PhD is one of your goals.</a:t>
            </a:r>
          </a:p>
          <a:p>
            <a:pPr algn="ctr"/>
            <a:r>
              <a:rPr lang="en-US" dirty="0">
                <a:latin typeface="Abadi Extra Light" panose="020B0204020104020204" pitchFamily="34" charset="0"/>
              </a:rPr>
              <a:t>2. You’ve made great progress thus far into your MSc.</a:t>
            </a:r>
          </a:p>
          <a:p>
            <a:pPr algn="ctr"/>
            <a:r>
              <a:rPr lang="en-US" dirty="0">
                <a:latin typeface="Abadi Extra Light" panose="020B0204020104020204" pitchFamily="34" charset="0"/>
              </a:rPr>
              <a:t>3. You have a project that could be developed into a PhD thesis.</a:t>
            </a:r>
          </a:p>
          <a:p>
            <a:pPr algn="ctr"/>
            <a:r>
              <a:rPr lang="en-US" dirty="0">
                <a:latin typeface="Abadi Extra Light" panose="020B0204020104020204" pitchFamily="34" charset="0"/>
              </a:rPr>
              <a:t>4. You love your current lab/supervisor and the research work you do.</a:t>
            </a:r>
          </a:p>
          <a:p>
            <a:endParaRPr lang="en-US" dirty="0"/>
          </a:p>
          <a:p>
            <a:endParaRPr lang="en-US" dirty="0"/>
          </a:p>
        </p:txBody>
      </p:sp>
      <p:graphicFrame>
        <p:nvGraphicFramePr>
          <p:cNvPr id="7" name="Table 7">
            <a:extLst>
              <a:ext uri="{FF2B5EF4-FFF2-40B4-BE49-F238E27FC236}">
                <a16:creationId xmlns:a16="http://schemas.microsoft.com/office/drawing/2014/main" id="{2ECC2F0B-E5B7-4856-A9AD-7F6ECE8AD76F}"/>
              </a:ext>
            </a:extLst>
          </p:cNvPr>
          <p:cNvGraphicFramePr>
            <a:graphicFrameLocks noGrp="1"/>
          </p:cNvGraphicFramePr>
          <p:nvPr>
            <p:extLst>
              <p:ext uri="{D42A27DB-BD31-4B8C-83A1-F6EECF244321}">
                <p14:modId xmlns:p14="http://schemas.microsoft.com/office/powerpoint/2010/main" val="4260644869"/>
              </p:ext>
            </p:extLst>
          </p:nvPr>
        </p:nvGraphicFramePr>
        <p:xfrm>
          <a:off x="1137920" y="995262"/>
          <a:ext cx="10017760" cy="3647858"/>
        </p:xfrm>
        <a:graphic>
          <a:graphicData uri="http://schemas.openxmlformats.org/drawingml/2006/table">
            <a:tbl>
              <a:tblPr firstRow="1" bandRow="1">
                <a:tableStyleId>{C083E6E3-FA7D-4D7B-A595-EF9225AFEA82}</a:tableStyleId>
              </a:tblPr>
              <a:tblGrid>
                <a:gridCol w="5008880">
                  <a:extLst>
                    <a:ext uri="{9D8B030D-6E8A-4147-A177-3AD203B41FA5}">
                      <a16:colId xmlns:a16="http://schemas.microsoft.com/office/drawing/2014/main" val="833504856"/>
                    </a:ext>
                  </a:extLst>
                </a:gridCol>
                <a:gridCol w="5008880">
                  <a:extLst>
                    <a:ext uri="{9D8B030D-6E8A-4147-A177-3AD203B41FA5}">
                      <a16:colId xmlns:a16="http://schemas.microsoft.com/office/drawing/2014/main" val="4049952572"/>
                    </a:ext>
                  </a:extLst>
                </a:gridCol>
              </a:tblGrid>
              <a:tr h="520829">
                <a:tc>
                  <a:txBody>
                    <a:bodyPr/>
                    <a:lstStyle/>
                    <a:p>
                      <a:pPr algn="ctr"/>
                      <a:r>
                        <a:rPr lang="en-CA" sz="2000" dirty="0">
                          <a:solidFill>
                            <a:srgbClr val="512E84"/>
                          </a:solidFill>
                          <a:latin typeface="Abadi Extra Light" panose="020B0204020104020204" pitchFamily="34" charset="0"/>
                        </a:rPr>
                        <a:t>PROs</a:t>
                      </a:r>
                    </a:p>
                  </a:txBody>
                  <a:tcPr/>
                </a:tc>
                <a:tc>
                  <a:txBody>
                    <a:bodyPr/>
                    <a:lstStyle/>
                    <a:p>
                      <a:pPr algn="ctr"/>
                      <a:r>
                        <a:rPr lang="en-CA" sz="2000" dirty="0">
                          <a:solidFill>
                            <a:srgbClr val="512E84"/>
                          </a:solidFill>
                          <a:latin typeface="Abadi Extra Light" panose="020B0204020104020204" pitchFamily="34" charset="0"/>
                        </a:rPr>
                        <a:t>CONs</a:t>
                      </a:r>
                    </a:p>
                  </a:txBody>
                  <a:tcPr/>
                </a:tc>
                <a:extLst>
                  <a:ext uri="{0D108BD9-81ED-4DB2-BD59-A6C34878D82A}">
                    <a16:rowId xmlns:a16="http://schemas.microsoft.com/office/drawing/2014/main" val="2663945897"/>
                  </a:ext>
                </a:extLst>
              </a:tr>
              <a:tr h="582073">
                <a:tc>
                  <a:txBody>
                    <a:bodyPr/>
                    <a:lstStyle/>
                    <a:p>
                      <a:r>
                        <a:rPr lang="en-CA" sz="2000" dirty="0"/>
                        <a:t>More time to develop a project you love.</a:t>
                      </a:r>
                      <a:endParaRPr lang="en-CA" sz="2000" dirty="0">
                        <a:latin typeface="Abadi Extra Light" panose="020B0204020104020204" pitchFamily="34" charset="0"/>
                      </a:endParaRPr>
                    </a:p>
                  </a:txBody>
                  <a:tcPr/>
                </a:tc>
                <a:tc>
                  <a:txBody>
                    <a:bodyPr/>
                    <a:lstStyle/>
                    <a:p>
                      <a:r>
                        <a:rPr lang="en-CA" sz="2000" dirty="0"/>
                        <a:t>Less time to take classes once transferred.</a:t>
                      </a:r>
                      <a:endParaRPr lang="en-CA" sz="2000" dirty="0">
                        <a:latin typeface="Abadi Extra Light" panose="020B0204020104020204" pitchFamily="34" charset="0"/>
                      </a:endParaRPr>
                    </a:p>
                  </a:txBody>
                  <a:tcPr/>
                </a:tc>
                <a:extLst>
                  <a:ext uri="{0D108BD9-81ED-4DB2-BD59-A6C34878D82A}">
                    <a16:rowId xmlns:a16="http://schemas.microsoft.com/office/drawing/2014/main" val="366529337"/>
                  </a:ext>
                </a:extLst>
              </a:tr>
              <a:tr h="520829">
                <a:tc>
                  <a:txBody>
                    <a:bodyPr/>
                    <a:lstStyle/>
                    <a:p>
                      <a:r>
                        <a:rPr lang="en-CA" sz="2000" dirty="0"/>
                        <a:t>Finish graduate school faster.* </a:t>
                      </a:r>
                      <a:endParaRPr lang="en-CA" sz="2000" dirty="0">
                        <a:latin typeface="Abadi Extra Light" panose="020B0204020104020204" pitchFamily="34" charset="0"/>
                      </a:endParaRPr>
                    </a:p>
                  </a:txBody>
                  <a:tcPr/>
                </a:tc>
                <a:tc>
                  <a:txBody>
                    <a:bodyPr/>
                    <a:lstStyle/>
                    <a:p>
                      <a:r>
                        <a:rPr lang="en-CA" sz="2000" dirty="0"/>
                        <a:t>Less overall time for publications </a:t>
                      </a:r>
                      <a:endParaRPr lang="en-CA" sz="2000" dirty="0">
                        <a:latin typeface="Abadi Extra Light" panose="020B0204020104020204" pitchFamily="34" charset="0"/>
                      </a:endParaRPr>
                    </a:p>
                  </a:txBody>
                  <a:tcPr/>
                </a:tc>
                <a:extLst>
                  <a:ext uri="{0D108BD9-81ED-4DB2-BD59-A6C34878D82A}">
                    <a16:rowId xmlns:a16="http://schemas.microsoft.com/office/drawing/2014/main" val="3414617297"/>
                  </a:ext>
                </a:extLst>
              </a:tr>
              <a:tr h="898963">
                <a:tc>
                  <a:txBody>
                    <a:bodyPr/>
                    <a:lstStyle/>
                    <a:p>
                      <a:r>
                        <a:rPr lang="en-CA" sz="2000" dirty="0"/>
                        <a:t>Lengthy within-lab experience can accelerate/increase publications.</a:t>
                      </a:r>
                      <a:endParaRPr lang="en-CA" sz="2000" dirty="0">
                        <a:latin typeface="Abadi Extra Light" panose="020B0204020104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dirty="0"/>
                        <a:t>No practice with thesis writing or defense </a:t>
                      </a:r>
                    </a:p>
                    <a:p>
                      <a:endParaRPr lang="en-CA" sz="2000" dirty="0">
                        <a:latin typeface="Abadi Extra Light" panose="020B0204020104020204" pitchFamily="34" charset="0"/>
                      </a:endParaRPr>
                    </a:p>
                  </a:txBody>
                  <a:tcPr/>
                </a:tc>
                <a:extLst>
                  <a:ext uri="{0D108BD9-81ED-4DB2-BD59-A6C34878D82A}">
                    <a16:rowId xmlns:a16="http://schemas.microsoft.com/office/drawing/2014/main" val="342531109"/>
                  </a:ext>
                </a:extLst>
              </a:tr>
              <a:tr h="1125164">
                <a:tc>
                  <a:txBody>
                    <a:bodyPr/>
                    <a:lstStyle/>
                    <a:p>
                      <a:r>
                        <a:rPr lang="en-US" sz="2000" dirty="0"/>
                        <a:t>Stipend generally increases at the PhD level.</a:t>
                      </a:r>
                      <a:endParaRPr lang="en-CA" sz="2000" dirty="0">
                        <a:latin typeface="Abadi Extra Light" panose="020B0204020104020204" pitchFamily="34" charset="0"/>
                      </a:endParaRPr>
                    </a:p>
                  </a:txBody>
                  <a:tcPr/>
                </a:tc>
                <a:tc>
                  <a:txBody>
                    <a:bodyPr/>
                    <a:lstStyle/>
                    <a:p>
                      <a:r>
                        <a:rPr lang="en-US" sz="2000" dirty="0"/>
                        <a:t>External Funding is more competitive, harder to get without publications/less graduate student experience.</a:t>
                      </a:r>
                      <a:endParaRPr lang="en-CA" sz="2000" dirty="0">
                        <a:latin typeface="Abadi Extra Light" panose="020B0204020104020204" pitchFamily="34" charset="0"/>
                      </a:endParaRPr>
                    </a:p>
                  </a:txBody>
                  <a:tcPr/>
                </a:tc>
                <a:extLst>
                  <a:ext uri="{0D108BD9-81ED-4DB2-BD59-A6C34878D82A}">
                    <a16:rowId xmlns:a16="http://schemas.microsoft.com/office/drawing/2014/main" val="4047593663"/>
                  </a:ext>
                </a:extLst>
              </a:tr>
            </a:tbl>
          </a:graphicData>
        </a:graphic>
      </p:graphicFrame>
      <p:sp>
        <p:nvSpPr>
          <p:cNvPr id="2" name="Rectangle 1">
            <a:extLst>
              <a:ext uri="{FF2B5EF4-FFF2-40B4-BE49-F238E27FC236}">
                <a16:creationId xmlns:a16="http://schemas.microsoft.com/office/drawing/2014/main" id="{A0DE958A-4A53-463E-9C0D-36639384EC4F}"/>
              </a:ext>
            </a:extLst>
          </p:cNvPr>
          <p:cNvSpPr/>
          <p:nvPr/>
        </p:nvSpPr>
        <p:spPr>
          <a:xfrm>
            <a:off x="1137920" y="1527586"/>
            <a:ext cx="4724998" cy="52322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a:extLst>
              <a:ext uri="{FF2B5EF4-FFF2-40B4-BE49-F238E27FC236}">
                <a16:creationId xmlns:a16="http://schemas.microsoft.com/office/drawing/2014/main" id="{D1FBE7C8-529E-4674-806A-75C310E977BD}"/>
              </a:ext>
            </a:extLst>
          </p:cNvPr>
          <p:cNvSpPr/>
          <p:nvPr/>
        </p:nvSpPr>
        <p:spPr>
          <a:xfrm>
            <a:off x="6213194" y="1527586"/>
            <a:ext cx="4840886" cy="52322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B9E54270-A193-4649-91FA-984B37BA7D70}"/>
              </a:ext>
            </a:extLst>
          </p:cNvPr>
          <p:cNvSpPr/>
          <p:nvPr/>
        </p:nvSpPr>
        <p:spPr>
          <a:xfrm>
            <a:off x="1137920" y="2088278"/>
            <a:ext cx="4724998" cy="523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9B2F629E-9B97-4E24-A4BC-B215D58CD4B7}"/>
              </a:ext>
            </a:extLst>
          </p:cNvPr>
          <p:cNvSpPr/>
          <p:nvPr/>
        </p:nvSpPr>
        <p:spPr>
          <a:xfrm>
            <a:off x="6213194" y="2111088"/>
            <a:ext cx="4840886" cy="500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4FC6D417-03C3-4596-B710-D7FF9F02D0AB}"/>
              </a:ext>
            </a:extLst>
          </p:cNvPr>
          <p:cNvSpPr/>
          <p:nvPr/>
        </p:nvSpPr>
        <p:spPr>
          <a:xfrm>
            <a:off x="1137920" y="2733020"/>
            <a:ext cx="4724998" cy="6959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A2A143DC-D2FC-40D4-AE21-D463BB5A9E31}"/>
              </a:ext>
            </a:extLst>
          </p:cNvPr>
          <p:cNvSpPr/>
          <p:nvPr/>
        </p:nvSpPr>
        <p:spPr>
          <a:xfrm>
            <a:off x="6213194" y="2718627"/>
            <a:ext cx="4840886" cy="6959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15273C73-9BAE-4039-A0FF-7CC550369632}"/>
              </a:ext>
            </a:extLst>
          </p:cNvPr>
          <p:cNvSpPr/>
          <p:nvPr/>
        </p:nvSpPr>
        <p:spPr>
          <a:xfrm>
            <a:off x="1137920" y="3617886"/>
            <a:ext cx="4724998" cy="878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9E6A6DCE-19A2-4058-AF20-18F502A37AD2}"/>
              </a:ext>
            </a:extLst>
          </p:cNvPr>
          <p:cNvSpPr/>
          <p:nvPr/>
        </p:nvSpPr>
        <p:spPr>
          <a:xfrm>
            <a:off x="6213194" y="3617886"/>
            <a:ext cx="4840886" cy="878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52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9"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030AF2-16FB-4200-AE07-60F482B53D08}"/>
              </a:ext>
            </a:extLst>
          </p:cNvPr>
          <p:cNvSpPr txBox="1"/>
          <p:nvPr/>
        </p:nvSpPr>
        <p:spPr>
          <a:xfrm>
            <a:off x="607696" y="491490"/>
            <a:ext cx="3676650" cy="523220"/>
          </a:xfrm>
          <a:prstGeom prst="rect">
            <a:avLst/>
          </a:prstGeom>
          <a:noFill/>
        </p:spPr>
        <p:txBody>
          <a:bodyPr wrap="square" rtlCol="0">
            <a:spAutoFit/>
          </a:bodyPr>
          <a:lstStyle/>
          <a:p>
            <a:r>
              <a:rPr lang="en-CA" sz="2800" b="1" u="sng" dirty="0">
                <a:solidFill>
                  <a:srgbClr val="512E84"/>
                </a:solidFill>
                <a:latin typeface="Abadi Extra Light" panose="020B0204020104020204" pitchFamily="34" charset="0"/>
              </a:rPr>
              <a:t>When</a:t>
            </a:r>
            <a:r>
              <a:rPr lang="en-CA" sz="2800" b="1" dirty="0">
                <a:solidFill>
                  <a:srgbClr val="512E84"/>
                </a:solidFill>
                <a:latin typeface="Abadi Extra Light" panose="020B0204020104020204" pitchFamily="34" charset="0"/>
              </a:rPr>
              <a:t> to Transfer?</a:t>
            </a:r>
          </a:p>
        </p:txBody>
      </p:sp>
      <p:sp>
        <p:nvSpPr>
          <p:cNvPr id="8" name="TextBox 7">
            <a:extLst>
              <a:ext uri="{FF2B5EF4-FFF2-40B4-BE49-F238E27FC236}">
                <a16:creationId xmlns:a16="http://schemas.microsoft.com/office/drawing/2014/main" id="{1F0201C8-AEBE-4D84-890D-F6D15F5A7FA2}"/>
              </a:ext>
            </a:extLst>
          </p:cNvPr>
          <p:cNvSpPr txBox="1"/>
          <p:nvPr/>
        </p:nvSpPr>
        <p:spPr>
          <a:xfrm>
            <a:off x="0" y="1413063"/>
            <a:ext cx="12192000" cy="3908762"/>
          </a:xfrm>
          <a:prstGeom prst="rect">
            <a:avLst/>
          </a:prstGeom>
          <a:noFill/>
        </p:spPr>
        <p:txBody>
          <a:bodyPr wrap="square">
            <a:spAutoFit/>
          </a:bodyPr>
          <a:lstStyle/>
          <a:p>
            <a:pPr algn="ctr"/>
            <a:r>
              <a:rPr lang="en-US" sz="2400" dirty="0"/>
              <a:t>    </a:t>
            </a:r>
            <a:r>
              <a:rPr lang="en-US" sz="2400" dirty="0">
                <a:latin typeface="Abadi Extra Light" panose="020B0204020104020204" pitchFamily="34" charset="0"/>
              </a:rPr>
              <a:t>MSc. to PhD </a:t>
            </a:r>
            <a:r>
              <a:rPr lang="en-US" sz="2400" dirty="0">
                <a:solidFill>
                  <a:schemeClr val="tx1"/>
                </a:solidFill>
                <a:latin typeface="Abadi Extra Light" panose="020B0204020104020204" pitchFamily="34" charset="0"/>
              </a:rPr>
              <a:t>transfers must occur before the </a:t>
            </a:r>
            <a:r>
              <a:rPr lang="en-US" sz="2400" u="sng" dirty="0">
                <a:solidFill>
                  <a:srgbClr val="512E84"/>
                </a:solidFill>
                <a:latin typeface="Abadi Extra Light" panose="020B0204020104020204" pitchFamily="34" charset="0"/>
              </a:rPr>
              <a:t>end of your fifth academic </a:t>
            </a:r>
            <a:r>
              <a:rPr lang="en-US" sz="2400" dirty="0">
                <a:solidFill>
                  <a:schemeClr val="tx1"/>
                </a:solidFill>
                <a:latin typeface="Abadi Extra Light" panose="020B0204020104020204" pitchFamily="34" charset="0"/>
              </a:rPr>
              <a:t>term of study </a:t>
            </a:r>
            <a:br>
              <a:rPr lang="en-US" sz="2400" dirty="0">
                <a:solidFill>
                  <a:schemeClr val="tx1"/>
                </a:solidFill>
                <a:latin typeface="Abadi Extra Light" panose="020B0204020104020204" pitchFamily="34" charset="0"/>
              </a:rPr>
            </a:br>
            <a:r>
              <a:rPr lang="en-US" sz="2400" dirty="0">
                <a:solidFill>
                  <a:schemeClr val="tx1"/>
                </a:solidFill>
                <a:latin typeface="Abadi Extra Light" panose="020B0204020104020204" pitchFamily="34" charset="0"/>
              </a:rPr>
              <a:t> </a:t>
            </a:r>
          </a:p>
          <a:p>
            <a:pPr algn="ctr"/>
            <a:r>
              <a:rPr lang="en-US" sz="2400" dirty="0">
                <a:latin typeface="Abadi Extra Light" panose="020B0204020104020204" pitchFamily="34" charset="0"/>
              </a:rPr>
              <a:t>	</a:t>
            </a:r>
            <a:r>
              <a:rPr lang="en-US" sz="2000" b="1" dirty="0">
                <a:latin typeface="Abadi Extra Light" panose="020B0204020104020204" pitchFamily="34" charset="0"/>
              </a:rPr>
              <a:t>For example: I started my </a:t>
            </a:r>
            <a:r>
              <a:rPr lang="en-US" sz="2000" b="1" dirty="0" err="1">
                <a:latin typeface="Abadi Extra Light" panose="020B0204020104020204" pitchFamily="34" charset="0"/>
              </a:rPr>
              <a:t>Msc</a:t>
            </a:r>
            <a:r>
              <a:rPr lang="en-US" sz="2000" b="1" dirty="0">
                <a:latin typeface="Abadi Extra Light" panose="020B0204020104020204" pitchFamily="34" charset="0"/>
              </a:rPr>
              <a:t>. in Fall Term 2019 and transferred at the end of Winter Term 2020 (May)  </a:t>
            </a:r>
          </a:p>
          <a:p>
            <a:endParaRPr lang="en-US" sz="2000" b="1" dirty="0">
              <a:latin typeface="Abadi Extra Light" panose="020B0204020104020204" pitchFamily="34" charset="0"/>
            </a:endParaRPr>
          </a:p>
          <a:p>
            <a:endParaRPr lang="en-US" sz="2000" b="1" dirty="0">
              <a:latin typeface="Abadi Extra Light" panose="020B0204020104020204" pitchFamily="34" charset="0"/>
            </a:endParaRPr>
          </a:p>
          <a:p>
            <a:br>
              <a:rPr lang="en-US" sz="2400" dirty="0">
                <a:latin typeface="Abadi Extra Light" panose="020B0204020104020204" pitchFamily="34" charset="0"/>
              </a:rPr>
            </a:br>
            <a:endParaRPr lang="en-US" sz="2400" dirty="0">
              <a:latin typeface="Abadi Extra Light" panose="020B0204020104020204" pitchFamily="34" charset="0"/>
            </a:endParaRPr>
          </a:p>
          <a:p>
            <a:endParaRPr lang="en-US" sz="2400" dirty="0">
              <a:solidFill>
                <a:srgbClr val="333333"/>
              </a:solidFill>
            </a:endParaRPr>
          </a:p>
          <a:p>
            <a:endParaRPr lang="en-US" sz="2400" b="0" i="0" dirty="0">
              <a:solidFill>
                <a:srgbClr val="333333"/>
              </a:solidFill>
              <a:effectLst/>
            </a:endParaRPr>
          </a:p>
          <a:p>
            <a:br>
              <a:rPr lang="en-US" sz="2000" b="0" i="0" dirty="0">
                <a:solidFill>
                  <a:srgbClr val="333333"/>
                </a:solidFill>
                <a:effectLst/>
                <a:latin typeface="Helvetica Neue"/>
              </a:rPr>
            </a:br>
            <a:endParaRPr lang="en-CA" sz="2000" dirty="0"/>
          </a:p>
        </p:txBody>
      </p:sp>
      <p:cxnSp>
        <p:nvCxnSpPr>
          <p:cNvPr id="4" name="Straight Connector 3">
            <a:extLst>
              <a:ext uri="{FF2B5EF4-FFF2-40B4-BE49-F238E27FC236}">
                <a16:creationId xmlns:a16="http://schemas.microsoft.com/office/drawing/2014/main" id="{6F116AF9-180C-4C2C-BDDC-D3D4A39AD799}"/>
              </a:ext>
            </a:extLst>
          </p:cNvPr>
          <p:cNvCxnSpPr/>
          <p:nvPr/>
        </p:nvCxnSpPr>
        <p:spPr>
          <a:xfrm>
            <a:off x="1219200"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4332FBE9-B856-4EF4-964E-C7AE173746DE}"/>
              </a:ext>
            </a:extLst>
          </p:cNvPr>
          <p:cNvCxnSpPr>
            <a:cxnSpLocks/>
          </p:cNvCxnSpPr>
          <p:nvPr/>
        </p:nvCxnSpPr>
        <p:spPr>
          <a:xfrm>
            <a:off x="1219200" y="3624142"/>
            <a:ext cx="10020749"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F3A420B2-1B14-4392-87C2-F620DBC80BCB}"/>
              </a:ext>
            </a:extLst>
          </p:cNvPr>
          <p:cNvCxnSpPr/>
          <p:nvPr/>
        </p:nvCxnSpPr>
        <p:spPr>
          <a:xfrm>
            <a:off x="11239949"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602B6E1-D39B-4D76-9441-2D8DC461E4A4}"/>
              </a:ext>
            </a:extLst>
          </p:cNvPr>
          <p:cNvCxnSpPr/>
          <p:nvPr/>
        </p:nvCxnSpPr>
        <p:spPr>
          <a:xfrm>
            <a:off x="2941320"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08B153A-D5E4-431D-A9F8-8B093004D440}"/>
              </a:ext>
            </a:extLst>
          </p:cNvPr>
          <p:cNvCxnSpPr/>
          <p:nvPr/>
        </p:nvCxnSpPr>
        <p:spPr>
          <a:xfrm>
            <a:off x="4617720"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5414BF91-FCFB-4D04-94AA-1B4974D9D442}"/>
              </a:ext>
            </a:extLst>
          </p:cNvPr>
          <p:cNvCxnSpPr/>
          <p:nvPr/>
        </p:nvCxnSpPr>
        <p:spPr>
          <a:xfrm>
            <a:off x="6294120"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A483A837-807F-423D-8A59-2A301818B96A}"/>
              </a:ext>
            </a:extLst>
          </p:cNvPr>
          <p:cNvCxnSpPr/>
          <p:nvPr/>
        </p:nvCxnSpPr>
        <p:spPr>
          <a:xfrm>
            <a:off x="8077200" y="3380302"/>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82BDEDD3-B72D-453B-9050-98DB269089B6}"/>
              </a:ext>
            </a:extLst>
          </p:cNvPr>
          <p:cNvCxnSpPr/>
          <p:nvPr/>
        </p:nvCxnSpPr>
        <p:spPr>
          <a:xfrm>
            <a:off x="9723120" y="3365062"/>
            <a:ext cx="0" cy="518160"/>
          </a:xfrm>
          <a:prstGeom prst="line">
            <a:avLst/>
          </a:prstGeom>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EBF31DA-D9FE-4B43-A8C2-97940801BBBA}"/>
              </a:ext>
            </a:extLst>
          </p:cNvPr>
          <p:cNvSpPr txBox="1"/>
          <p:nvPr/>
        </p:nvSpPr>
        <p:spPr>
          <a:xfrm>
            <a:off x="1584688" y="3772970"/>
            <a:ext cx="1021626" cy="369332"/>
          </a:xfrm>
          <a:prstGeom prst="rect">
            <a:avLst/>
          </a:prstGeom>
          <a:noFill/>
        </p:spPr>
        <p:txBody>
          <a:bodyPr wrap="none" rtlCol="0">
            <a:spAutoFit/>
          </a:bodyPr>
          <a:lstStyle/>
          <a:p>
            <a:r>
              <a:rPr lang="en-US" dirty="0"/>
              <a:t>Fall 2019</a:t>
            </a:r>
            <a:endParaRPr lang="en-CA" dirty="0"/>
          </a:p>
        </p:txBody>
      </p:sp>
      <p:sp>
        <p:nvSpPr>
          <p:cNvPr id="16" name="TextBox 15">
            <a:extLst>
              <a:ext uri="{FF2B5EF4-FFF2-40B4-BE49-F238E27FC236}">
                <a16:creationId xmlns:a16="http://schemas.microsoft.com/office/drawing/2014/main" id="{B7FB9FC8-936A-48BE-9F0A-759558170A48}"/>
              </a:ext>
            </a:extLst>
          </p:cNvPr>
          <p:cNvSpPr txBox="1"/>
          <p:nvPr/>
        </p:nvSpPr>
        <p:spPr>
          <a:xfrm>
            <a:off x="1682406" y="3254810"/>
            <a:ext cx="826188" cy="369332"/>
          </a:xfrm>
          <a:prstGeom prst="rect">
            <a:avLst/>
          </a:prstGeom>
          <a:noFill/>
        </p:spPr>
        <p:txBody>
          <a:bodyPr wrap="none" rtlCol="0">
            <a:spAutoFit/>
          </a:bodyPr>
          <a:lstStyle/>
          <a:p>
            <a:r>
              <a:rPr lang="en-US" dirty="0">
                <a:solidFill>
                  <a:srgbClr val="512E84"/>
                </a:solidFill>
              </a:rPr>
              <a:t>Term 1</a:t>
            </a:r>
            <a:endParaRPr lang="en-CA" dirty="0">
              <a:solidFill>
                <a:srgbClr val="512E84"/>
              </a:solidFill>
            </a:endParaRPr>
          </a:p>
        </p:txBody>
      </p:sp>
      <p:sp>
        <p:nvSpPr>
          <p:cNvPr id="17" name="TextBox 16">
            <a:extLst>
              <a:ext uri="{FF2B5EF4-FFF2-40B4-BE49-F238E27FC236}">
                <a16:creationId xmlns:a16="http://schemas.microsoft.com/office/drawing/2014/main" id="{2A820B95-A944-404B-BDA9-1755059C92EB}"/>
              </a:ext>
            </a:extLst>
          </p:cNvPr>
          <p:cNvSpPr txBox="1"/>
          <p:nvPr/>
        </p:nvSpPr>
        <p:spPr>
          <a:xfrm>
            <a:off x="3127836" y="3762530"/>
            <a:ext cx="1353447" cy="369332"/>
          </a:xfrm>
          <a:prstGeom prst="rect">
            <a:avLst/>
          </a:prstGeom>
          <a:noFill/>
        </p:spPr>
        <p:txBody>
          <a:bodyPr wrap="none" rtlCol="0">
            <a:spAutoFit/>
          </a:bodyPr>
          <a:lstStyle/>
          <a:p>
            <a:r>
              <a:rPr lang="en-US" dirty="0"/>
              <a:t>Winter 2020</a:t>
            </a:r>
            <a:endParaRPr lang="en-CA" dirty="0"/>
          </a:p>
        </p:txBody>
      </p:sp>
      <p:sp>
        <p:nvSpPr>
          <p:cNvPr id="18" name="TextBox 17">
            <a:extLst>
              <a:ext uri="{FF2B5EF4-FFF2-40B4-BE49-F238E27FC236}">
                <a16:creationId xmlns:a16="http://schemas.microsoft.com/office/drawing/2014/main" id="{38F7B201-07B0-434E-8E92-ED3F92D34AB1}"/>
              </a:ext>
            </a:extLst>
          </p:cNvPr>
          <p:cNvSpPr txBox="1"/>
          <p:nvPr/>
        </p:nvSpPr>
        <p:spPr>
          <a:xfrm>
            <a:off x="4707157" y="3762530"/>
            <a:ext cx="1497526" cy="369332"/>
          </a:xfrm>
          <a:prstGeom prst="rect">
            <a:avLst/>
          </a:prstGeom>
          <a:noFill/>
        </p:spPr>
        <p:txBody>
          <a:bodyPr wrap="none" rtlCol="0">
            <a:spAutoFit/>
          </a:bodyPr>
          <a:lstStyle/>
          <a:p>
            <a:r>
              <a:rPr lang="en-US" dirty="0"/>
              <a:t>Summer 2020</a:t>
            </a:r>
            <a:endParaRPr lang="en-CA" dirty="0"/>
          </a:p>
        </p:txBody>
      </p:sp>
      <p:sp>
        <p:nvSpPr>
          <p:cNvPr id="19" name="TextBox 18">
            <a:extLst>
              <a:ext uri="{FF2B5EF4-FFF2-40B4-BE49-F238E27FC236}">
                <a16:creationId xmlns:a16="http://schemas.microsoft.com/office/drawing/2014/main" id="{01DCDC7D-2B8D-4C25-AE2F-A0EBDA3090CC}"/>
              </a:ext>
            </a:extLst>
          </p:cNvPr>
          <p:cNvSpPr txBox="1"/>
          <p:nvPr/>
        </p:nvSpPr>
        <p:spPr>
          <a:xfrm>
            <a:off x="6659608" y="3762530"/>
            <a:ext cx="1021626" cy="369332"/>
          </a:xfrm>
          <a:prstGeom prst="rect">
            <a:avLst/>
          </a:prstGeom>
          <a:noFill/>
        </p:spPr>
        <p:txBody>
          <a:bodyPr wrap="none" rtlCol="0">
            <a:spAutoFit/>
          </a:bodyPr>
          <a:lstStyle/>
          <a:p>
            <a:r>
              <a:rPr lang="en-US" dirty="0"/>
              <a:t>Fall 2020</a:t>
            </a:r>
            <a:endParaRPr lang="en-CA" dirty="0"/>
          </a:p>
        </p:txBody>
      </p:sp>
      <p:sp>
        <p:nvSpPr>
          <p:cNvPr id="20" name="TextBox 19">
            <a:extLst>
              <a:ext uri="{FF2B5EF4-FFF2-40B4-BE49-F238E27FC236}">
                <a16:creationId xmlns:a16="http://schemas.microsoft.com/office/drawing/2014/main" id="{49B8BE3F-53A1-42B6-9D2C-9AB231B8B1F5}"/>
              </a:ext>
            </a:extLst>
          </p:cNvPr>
          <p:cNvSpPr txBox="1"/>
          <p:nvPr/>
        </p:nvSpPr>
        <p:spPr>
          <a:xfrm>
            <a:off x="8240583" y="3762530"/>
            <a:ext cx="1353447" cy="369332"/>
          </a:xfrm>
          <a:prstGeom prst="rect">
            <a:avLst/>
          </a:prstGeom>
          <a:noFill/>
        </p:spPr>
        <p:txBody>
          <a:bodyPr wrap="none" rtlCol="0">
            <a:spAutoFit/>
          </a:bodyPr>
          <a:lstStyle/>
          <a:p>
            <a:r>
              <a:rPr lang="en-US" dirty="0"/>
              <a:t>Winter 2021</a:t>
            </a:r>
            <a:endParaRPr lang="en-CA" dirty="0"/>
          </a:p>
        </p:txBody>
      </p:sp>
      <p:sp>
        <p:nvSpPr>
          <p:cNvPr id="21" name="TextBox 20">
            <a:extLst>
              <a:ext uri="{FF2B5EF4-FFF2-40B4-BE49-F238E27FC236}">
                <a16:creationId xmlns:a16="http://schemas.microsoft.com/office/drawing/2014/main" id="{CB35AB77-F196-49BF-8E39-05C95C49AF87}"/>
              </a:ext>
            </a:extLst>
          </p:cNvPr>
          <p:cNvSpPr txBox="1"/>
          <p:nvPr/>
        </p:nvSpPr>
        <p:spPr>
          <a:xfrm>
            <a:off x="9776283" y="3772970"/>
            <a:ext cx="1497526" cy="369332"/>
          </a:xfrm>
          <a:prstGeom prst="rect">
            <a:avLst/>
          </a:prstGeom>
          <a:noFill/>
        </p:spPr>
        <p:txBody>
          <a:bodyPr wrap="none" rtlCol="0">
            <a:spAutoFit/>
          </a:bodyPr>
          <a:lstStyle/>
          <a:p>
            <a:r>
              <a:rPr lang="en-US" dirty="0"/>
              <a:t>Summer 2021</a:t>
            </a:r>
            <a:endParaRPr lang="en-CA" dirty="0"/>
          </a:p>
        </p:txBody>
      </p:sp>
      <p:sp>
        <p:nvSpPr>
          <p:cNvPr id="23" name="TextBox 22">
            <a:extLst>
              <a:ext uri="{FF2B5EF4-FFF2-40B4-BE49-F238E27FC236}">
                <a16:creationId xmlns:a16="http://schemas.microsoft.com/office/drawing/2014/main" id="{45B8735C-2A85-486B-8D84-3ADCBF96C614}"/>
              </a:ext>
            </a:extLst>
          </p:cNvPr>
          <p:cNvSpPr txBox="1"/>
          <p:nvPr/>
        </p:nvSpPr>
        <p:spPr>
          <a:xfrm>
            <a:off x="3446211" y="3254810"/>
            <a:ext cx="826188" cy="369332"/>
          </a:xfrm>
          <a:prstGeom prst="rect">
            <a:avLst/>
          </a:prstGeom>
          <a:noFill/>
        </p:spPr>
        <p:txBody>
          <a:bodyPr wrap="none" rtlCol="0">
            <a:spAutoFit/>
          </a:bodyPr>
          <a:lstStyle/>
          <a:p>
            <a:r>
              <a:rPr lang="en-US" dirty="0">
                <a:solidFill>
                  <a:srgbClr val="512E84"/>
                </a:solidFill>
              </a:rPr>
              <a:t>Term 2</a:t>
            </a:r>
            <a:endParaRPr lang="en-CA" dirty="0">
              <a:solidFill>
                <a:srgbClr val="512E84"/>
              </a:solidFill>
            </a:endParaRPr>
          </a:p>
        </p:txBody>
      </p:sp>
      <p:sp>
        <p:nvSpPr>
          <p:cNvPr id="24" name="TextBox 23">
            <a:extLst>
              <a:ext uri="{FF2B5EF4-FFF2-40B4-BE49-F238E27FC236}">
                <a16:creationId xmlns:a16="http://schemas.microsoft.com/office/drawing/2014/main" id="{F71B5C66-5D6C-4B2B-9BC1-F4D79A2BB9C1}"/>
              </a:ext>
            </a:extLst>
          </p:cNvPr>
          <p:cNvSpPr txBox="1"/>
          <p:nvPr/>
        </p:nvSpPr>
        <p:spPr>
          <a:xfrm>
            <a:off x="5064490" y="3271278"/>
            <a:ext cx="826188" cy="369332"/>
          </a:xfrm>
          <a:prstGeom prst="rect">
            <a:avLst/>
          </a:prstGeom>
          <a:noFill/>
        </p:spPr>
        <p:txBody>
          <a:bodyPr wrap="none" rtlCol="0">
            <a:spAutoFit/>
          </a:bodyPr>
          <a:lstStyle/>
          <a:p>
            <a:r>
              <a:rPr lang="en-US" dirty="0">
                <a:solidFill>
                  <a:srgbClr val="512E84"/>
                </a:solidFill>
              </a:rPr>
              <a:t>Term 3</a:t>
            </a:r>
            <a:endParaRPr lang="en-CA" dirty="0">
              <a:solidFill>
                <a:srgbClr val="512E84"/>
              </a:solidFill>
            </a:endParaRPr>
          </a:p>
        </p:txBody>
      </p:sp>
      <p:sp>
        <p:nvSpPr>
          <p:cNvPr id="25" name="TextBox 24">
            <a:extLst>
              <a:ext uri="{FF2B5EF4-FFF2-40B4-BE49-F238E27FC236}">
                <a16:creationId xmlns:a16="http://schemas.microsoft.com/office/drawing/2014/main" id="{DD0CF530-DDFE-409D-B331-B9F7BD6CDD63}"/>
              </a:ext>
            </a:extLst>
          </p:cNvPr>
          <p:cNvSpPr txBox="1"/>
          <p:nvPr/>
        </p:nvSpPr>
        <p:spPr>
          <a:xfrm>
            <a:off x="8543178" y="3271278"/>
            <a:ext cx="826188" cy="369332"/>
          </a:xfrm>
          <a:prstGeom prst="rect">
            <a:avLst/>
          </a:prstGeom>
          <a:noFill/>
        </p:spPr>
        <p:txBody>
          <a:bodyPr wrap="none" rtlCol="0">
            <a:spAutoFit/>
          </a:bodyPr>
          <a:lstStyle/>
          <a:p>
            <a:r>
              <a:rPr lang="en-US" dirty="0">
                <a:solidFill>
                  <a:srgbClr val="512E84"/>
                </a:solidFill>
              </a:rPr>
              <a:t>Term 5</a:t>
            </a:r>
            <a:endParaRPr lang="en-CA" dirty="0">
              <a:solidFill>
                <a:srgbClr val="512E84"/>
              </a:solidFill>
            </a:endParaRPr>
          </a:p>
        </p:txBody>
      </p:sp>
      <p:sp>
        <p:nvSpPr>
          <p:cNvPr id="26" name="TextBox 25">
            <a:extLst>
              <a:ext uri="{FF2B5EF4-FFF2-40B4-BE49-F238E27FC236}">
                <a16:creationId xmlns:a16="http://schemas.microsoft.com/office/drawing/2014/main" id="{462B992B-415A-4782-8C88-20F68BE3D665}"/>
              </a:ext>
            </a:extLst>
          </p:cNvPr>
          <p:cNvSpPr txBox="1"/>
          <p:nvPr/>
        </p:nvSpPr>
        <p:spPr>
          <a:xfrm>
            <a:off x="6818124" y="3271278"/>
            <a:ext cx="826188" cy="369332"/>
          </a:xfrm>
          <a:prstGeom prst="rect">
            <a:avLst/>
          </a:prstGeom>
          <a:noFill/>
        </p:spPr>
        <p:txBody>
          <a:bodyPr wrap="none" rtlCol="0">
            <a:spAutoFit/>
          </a:bodyPr>
          <a:lstStyle/>
          <a:p>
            <a:r>
              <a:rPr lang="en-US" dirty="0">
                <a:solidFill>
                  <a:srgbClr val="512E84"/>
                </a:solidFill>
              </a:rPr>
              <a:t>Term 4</a:t>
            </a:r>
            <a:endParaRPr lang="en-CA" dirty="0">
              <a:solidFill>
                <a:srgbClr val="512E84"/>
              </a:solidFill>
            </a:endParaRPr>
          </a:p>
        </p:txBody>
      </p:sp>
      <p:sp>
        <p:nvSpPr>
          <p:cNvPr id="27" name="TextBox 26">
            <a:extLst>
              <a:ext uri="{FF2B5EF4-FFF2-40B4-BE49-F238E27FC236}">
                <a16:creationId xmlns:a16="http://schemas.microsoft.com/office/drawing/2014/main" id="{3F161169-EF5C-4300-A63F-5D675C20F3FB}"/>
              </a:ext>
            </a:extLst>
          </p:cNvPr>
          <p:cNvSpPr txBox="1"/>
          <p:nvPr/>
        </p:nvSpPr>
        <p:spPr>
          <a:xfrm>
            <a:off x="10115621" y="3280491"/>
            <a:ext cx="826188" cy="369332"/>
          </a:xfrm>
          <a:prstGeom prst="rect">
            <a:avLst/>
          </a:prstGeom>
          <a:noFill/>
        </p:spPr>
        <p:txBody>
          <a:bodyPr wrap="none" rtlCol="0">
            <a:spAutoFit/>
          </a:bodyPr>
          <a:lstStyle/>
          <a:p>
            <a:r>
              <a:rPr lang="en-US" dirty="0">
                <a:solidFill>
                  <a:srgbClr val="512E84"/>
                </a:solidFill>
              </a:rPr>
              <a:t>Term 6</a:t>
            </a:r>
            <a:endParaRPr lang="en-CA" dirty="0">
              <a:solidFill>
                <a:srgbClr val="512E84"/>
              </a:solidFill>
            </a:endParaRPr>
          </a:p>
        </p:txBody>
      </p:sp>
      <p:cxnSp>
        <p:nvCxnSpPr>
          <p:cNvPr id="29" name="Straight Arrow Connector 28">
            <a:extLst>
              <a:ext uri="{FF2B5EF4-FFF2-40B4-BE49-F238E27FC236}">
                <a16:creationId xmlns:a16="http://schemas.microsoft.com/office/drawing/2014/main" id="{463E925F-B8F1-4527-8C45-417F5855DA46}"/>
              </a:ext>
            </a:extLst>
          </p:cNvPr>
          <p:cNvCxnSpPr>
            <a:cxnSpLocks/>
          </p:cNvCxnSpPr>
          <p:nvPr/>
        </p:nvCxnSpPr>
        <p:spPr>
          <a:xfrm flipV="1">
            <a:off x="4617720" y="4248983"/>
            <a:ext cx="0" cy="624839"/>
          </a:xfrm>
          <a:prstGeom prst="straightConnector1">
            <a:avLst/>
          </a:prstGeom>
          <a:ln w="31750">
            <a:solidFill>
              <a:srgbClr val="512E84"/>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6D4F168-E3B4-449C-83DA-DD6D29E2CC86}"/>
              </a:ext>
            </a:extLst>
          </p:cNvPr>
          <p:cNvSpPr txBox="1"/>
          <p:nvPr/>
        </p:nvSpPr>
        <p:spPr>
          <a:xfrm>
            <a:off x="3627449" y="4952493"/>
            <a:ext cx="1872885" cy="369332"/>
          </a:xfrm>
          <a:prstGeom prst="rect">
            <a:avLst/>
          </a:prstGeom>
          <a:noFill/>
        </p:spPr>
        <p:txBody>
          <a:bodyPr wrap="none" rtlCol="0">
            <a:spAutoFit/>
          </a:bodyPr>
          <a:lstStyle/>
          <a:p>
            <a:r>
              <a:rPr lang="en-US" b="1" dirty="0">
                <a:solidFill>
                  <a:srgbClr val="512E84"/>
                </a:solidFill>
                <a:highlight>
                  <a:srgbClr val="FFFF00"/>
                </a:highlight>
                <a:latin typeface="Abadi Extra Light" panose="020B0204020104020204" pitchFamily="34" charset="0"/>
              </a:rPr>
              <a:t>When I Transferred</a:t>
            </a:r>
            <a:endParaRPr lang="en-CA" b="1" dirty="0">
              <a:solidFill>
                <a:srgbClr val="512E84"/>
              </a:solidFill>
              <a:highlight>
                <a:srgbClr val="FFFF00"/>
              </a:highlight>
              <a:latin typeface="Abadi Extra Light" panose="020B0204020104020204" pitchFamily="34" charset="0"/>
            </a:endParaRPr>
          </a:p>
        </p:txBody>
      </p:sp>
      <p:cxnSp>
        <p:nvCxnSpPr>
          <p:cNvPr id="33" name="Straight Arrow Connector 32">
            <a:extLst>
              <a:ext uri="{FF2B5EF4-FFF2-40B4-BE49-F238E27FC236}">
                <a16:creationId xmlns:a16="http://schemas.microsoft.com/office/drawing/2014/main" id="{8C4EE92A-14D6-477F-945B-ACC3A9E237C5}"/>
              </a:ext>
            </a:extLst>
          </p:cNvPr>
          <p:cNvCxnSpPr>
            <a:cxnSpLocks/>
          </p:cNvCxnSpPr>
          <p:nvPr/>
        </p:nvCxnSpPr>
        <p:spPr>
          <a:xfrm flipV="1">
            <a:off x="9761043" y="4248982"/>
            <a:ext cx="0" cy="624839"/>
          </a:xfrm>
          <a:prstGeom prst="straightConnector1">
            <a:avLst/>
          </a:prstGeom>
          <a:ln w="31750">
            <a:solidFill>
              <a:srgbClr val="512E84"/>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1FF7D9B-3056-4138-BCF5-B010D63F185A}"/>
              </a:ext>
            </a:extLst>
          </p:cNvPr>
          <p:cNvSpPr txBox="1"/>
          <p:nvPr/>
        </p:nvSpPr>
        <p:spPr>
          <a:xfrm>
            <a:off x="8739140" y="4952493"/>
            <a:ext cx="1990097" cy="369332"/>
          </a:xfrm>
          <a:prstGeom prst="rect">
            <a:avLst/>
          </a:prstGeom>
          <a:noFill/>
        </p:spPr>
        <p:txBody>
          <a:bodyPr wrap="none" rtlCol="0">
            <a:spAutoFit/>
          </a:bodyPr>
          <a:lstStyle/>
          <a:p>
            <a:r>
              <a:rPr lang="en-US" b="1" dirty="0">
                <a:solidFill>
                  <a:srgbClr val="512E84"/>
                </a:solidFill>
                <a:latin typeface="Abadi Extra Light" panose="020B0204020104020204" pitchFamily="34" charset="0"/>
              </a:rPr>
              <a:t>Deadline to Transfer</a:t>
            </a:r>
            <a:endParaRPr lang="en-CA" b="1" dirty="0">
              <a:solidFill>
                <a:srgbClr val="512E84"/>
              </a:solidFill>
              <a:latin typeface="Abadi Extra Light" panose="020B0204020104020204" pitchFamily="34" charset="0"/>
            </a:endParaRPr>
          </a:p>
        </p:txBody>
      </p:sp>
      <p:sp>
        <p:nvSpPr>
          <p:cNvPr id="35" name="TextBox 34">
            <a:extLst>
              <a:ext uri="{FF2B5EF4-FFF2-40B4-BE49-F238E27FC236}">
                <a16:creationId xmlns:a16="http://schemas.microsoft.com/office/drawing/2014/main" id="{D11136F6-FE2C-4DAA-AAB4-C6B3E61EA4D3}"/>
              </a:ext>
            </a:extLst>
          </p:cNvPr>
          <p:cNvSpPr txBox="1"/>
          <p:nvPr/>
        </p:nvSpPr>
        <p:spPr>
          <a:xfrm>
            <a:off x="446048" y="5555840"/>
            <a:ext cx="11363093" cy="369332"/>
          </a:xfrm>
          <a:prstGeom prst="rect">
            <a:avLst/>
          </a:prstGeom>
          <a:noFill/>
        </p:spPr>
        <p:txBody>
          <a:bodyPr wrap="square" rtlCol="0">
            <a:spAutoFit/>
          </a:bodyPr>
          <a:lstStyle/>
          <a:p>
            <a:r>
              <a:rPr lang="en-US" sz="1800" b="1" dirty="0">
                <a:latin typeface="Abadi Extra Light" panose="020B0204020104020204" pitchFamily="34" charset="0"/>
              </a:rPr>
              <a:t>Recommended: </a:t>
            </a:r>
            <a:r>
              <a:rPr lang="en-US" sz="1800" dirty="0">
                <a:latin typeface="Abadi Extra Light" panose="020B0204020104020204" pitchFamily="34" charset="0"/>
              </a:rPr>
              <a:t>submit the request at least FIVE WEEKS before the start of the upcoming term to ensure correct registration</a:t>
            </a:r>
            <a:r>
              <a:rPr lang="en-CA" dirty="0"/>
              <a:t>.</a:t>
            </a:r>
            <a:endParaRPr lang="en-US" sz="1800" dirty="0">
              <a:latin typeface="Abadi Extra Light" panose="020B0204020104020204" pitchFamily="34" charset="0"/>
            </a:endParaRPr>
          </a:p>
        </p:txBody>
      </p:sp>
    </p:spTree>
    <p:extLst>
      <p:ext uri="{BB962C8B-B14F-4D97-AF65-F5344CB8AC3E}">
        <p14:creationId xmlns:p14="http://schemas.microsoft.com/office/powerpoint/2010/main" val="41565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3" grpId="0"/>
      <p:bldP spid="24" grpId="0"/>
      <p:bldP spid="25" grpId="0"/>
      <p:bldP spid="26" grpId="0"/>
      <p:bldP spid="27" grpId="0"/>
      <p:bldP spid="32"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BCDF-44B8-4374-9F3E-D9688DA9F3A1}"/>
              </a:ext>
            </a:extLst>
          </p:cNvPr>
          <p:cNvSpPr>
            <a:spLocks noGrp="1"/>
          </p:cNvSpPr>
          <p:nvPr>
            <p:ph type="ctrTitle"/>
          </p:nvPr>
        </p:nvSpPr>
        <p:spPr>
          <a:xfrm>
            <a:off x="581025" y="1143000"/>
            <a:ext cx="9144000" cy="4372656"/>
          </a:xfrm>
        </p:spPr>
        <p:txBody>
          <a:bodyPr>
            <a:normAutofit fontScale="90000"/>
          </a:bodyPr>
          <a:lstStyle/>
          <a:p>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b="0" i="0" dirty="0">
                <a:solidFill>
                  <a:srgbClr val="333333"/>
                </a:solidFill>
                <a:effectLst/>
                <a:latin typeface="Helvetica Neue"/>
              </a:rPr>
            </a:br>
            <a:endParaRPr lang="en-CA" dirty="0"/>
          </a:p>
        </p:txBody>
      </p:sp>
      <p:graphicFrame>
        <p:nvGraphicFramePr>
          <p:cNvPr id="4" name="Diagram 3">
            <a:extLst>
              <a:ext uri="{FF2B5EF4-FFF2-40B4-BE49-F238E27FC236}">
                <a16:creationId xmlns:a16="http://schemas.microsoft.com/office/drawing/2014/main" id="{5A64D224-09F9-490C-A752-ADE4106F13A5}"/>
              </a:ext>
            </a:extLst>
          </p:cNvPr>
          <p:cNvGraphicFramePr/>
          <p:nvPr>
            <p:extLst>
              <p:ext uri="{D42A27DB-BD31-4B8C-83A1-F6EECF244321}">
                <p14:modId xmlns:p14="http://schemas.microsoft.com/office/powerpoint/2010/main" val="1405662956"/>
              </p:ext>
            </p:extLst>
          </p:nvPr>
        </p:nvGraphicFramePr>
        <p:xfrm>
          <a:off x="-1815465" y="1143000"/>
          <a:ext cx="7279241" cy="5321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CA67AB9C-1CA0-4A1A-91FC-18E52D5F0613}"/>
              </a:ext>
            </a:extLst>
          </p:cNvPr>
          <p:cNvSpPr/>
          <p:nvPr/>
        </p:nvSpPr>
        <p:spPr>
          <a:xfrm>
            <a:off x="833555" y="2536210"/>
            <a:ext cx="1917501" cy="518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19BBFD70-E90A-46A7-AE75-BB287047E981}"/>
              </a:ext>
            </a:extLst>
          </p:cNvPr>
          <p:cNvSpPr/>
          <p:nvPr/>
        </p:nvSpPr>
        <p:spPr>
          <a:xfrm>
            <a:off x="521819" y="3091816"/>
            <a:ext cx="2604671" cy="1480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ight Brace 5">
            <a:extLst>
              <a:ext uri="{FF2B5EF4-FFF2-40B4-BE49-F238E27FC236}">
                <a16:creationId xmlns:a16="http://schemas.microsoft.com/office/drawing/2014/main" id="{2B2B4FBD-8E0E-4970-986C-0FE3025636D6}"/>
              </a:ext>
            </a:extLst>
          </p:cNvPr>
          <p:cNvSpPr/>
          <p:nvPr/>
        </p:nvSpPr>
        <p:spPr>
          <a:xfrm>
            <a:off x="3452096" y="1112520"/>
            <a:ext cx="591789" cy="142369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CA"/>
          </a:p>
        </p:txBody>
      </p:sp>
      <p:sp>
        <p:nvSpPr>
          <p:cNvPr id="8" name="TextBox 7">
            <a:extLst>
              <a:ext uri="{FF2B5EF4-FFF2-40B4-BE49-F238E27FC236}">
                <a16:creationId xmlns:a16="http://schemas.microsoft.com/office/drawing/2014/main" id="{97F65468-313E-421C-9BEE-66FFB86F7CF7}"/>
              </a:ext>
            </a:extLst>
          </p:cNvPr>
          <p:cNvSpPr txBox="1"/>
          <p:nvPr/>
        </p:nvSpPr>
        <p:spPr>
          <a:xfrm>
            <a:off x="4292383" y="1620411"/>
            <a:ext cx="3036152" cy="400110"/>
          </a:xfrm>
          <a:prstGeom prst="rect">
            <a:avLst/>
          </a:prstGeom>
          <a:noFill/>
        </p:spPr>
        <p:txBody>
          <a:bodyPr wrap="none" rtlCol="0">
            <a:spAutoFit/>
          </a:bodyPr>
          <a:lstStyle/>
          <a:p>
            <a:pPr algn="ctr"/>
            <a:r>
              <a:rPr lang="en-US" sz="2000" b="1" dirty="0">
                <a:latin typeface="Abadi Extra Light" panose="020B0204020104020204" pitchFamily="34" charset="0"/>
              </a:rPr>
              <a:t>Do this as early as you want!</a:t>
            </a:r>
            <a:endParaRPr lang="en-CA" sz="2000" b="1" dirty="0">
              <a:latin typeface="Abadi Extra Light" panose="020B0204020104020204" pitchFamily="34" charset="0"/>
            </a:endParaRPr>
          </a:p>
        </p:txBody>
      </p:sp>
      <p:sp>
        <p:nvSpPr>
          <p:cNvPr id="14" name="Right Brace 13">
            <a:extLst>
              <a:ext uri="{FF2B5EF4-FFF2-40B4-BE49-F238E27FC236}">
                <a16:creationId xmlns:a16="http://schemas.microsoft.com/office/drawing/2014/main" id="{6C53DB66-81F8-43B4-9656-A91BA9745399}"/>
              </a:ext>
            </a:extLst>
          </p:cNvPr>
          <p:cNvSpPr/>
          <p:nvPr/>
        </p:nvSpPr>
        <p:spPr>
          <a:xfrm>
            <a:off x="3452095" y="3091815"/>
            <a:ext cx="591789" cy="142369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CA"/>
          </a:p>
        </p:txBody>
      </p:sp>
      <p:sp>
        <p:nvSpPr>
          <p:cNvPr id="15" name="TextBox 14">
            <a:extLst>
              <a:ext uri="{FF2B5EF4-FFF2-40B4-BE49-F238E27FC236}">
                <a16:creationId xmlns:a16="http://schemas.microsoft.com/office/drawing/2014/main" id="{46CC21BB-3583-49DA-8F0F-E6B3940B5383}"/>
              </a:ext>
            </a:extLst>
          </p:cNvPr>
          <p:cNvSpPr txBox="1"/>
          <p:nvPr/>
        </p:nvSpPr>
        <p:spPr>
          <a:xfrm>
            <a:off x="4268237" y="3244244"/>
            <a:ext cx="3036152" cy="1323439"/>
          </a:xfrm>
          <a:prstGeom prst="rect">
            <a:avLst/>
          </a:prstGeom>
          <a:noFill/>
        </p:spPr>
        <p:txBody>
          <a:bodyPr wrap="square" rtlCol="0">
            <a:spAutoFit/>
          </a:bodyPr>
          <a:lstStyle/>
          <a:p>
            <a:pPr algn="ctr"/>
            <a:r>
              <a:rPr lang="en-US" sz="2000" b="1" dirty="0">
                <a:latin typeface="Abadi Extra Light" panose="020B0204020104020204" pitchFamily="34" charset="0"/>
              </a:rPr>
              <a:t>Make sure to have this conversation </a:t>
            </a:r>
            <a:r>
              <a:rPr lang="en-US" sz="2000" b="1" u="sng" dirty="0">
                <a:latin typeface="Abadi Extra Light" panose="020B0204020104020204" pitchFamily="34" charset="0"/>
              </a:rPr>
              <a:t>before </a:t>
            </a:r>
            <a:r>
              <a:rPr lang="en-US" sz="2000" b="1" dirty="0">
                <a:latin typeface="Abadi Extra Light" panose="020B0204020104020204" pitchFamily="34" charset="0"/>
              </a:rPr>
              <a:t>scheduling a committee meeting.</a:t>
            </a:r>
            <a:endParaRPr lang="en-CA" sz="2000" b="1" dirty="0">
              <a:latin typeface="Abadi Extra Light" panose="020B0204020104020204" pitchFamily="34" charset="0"/>
            </a:endParaRPr>
          </a:p>
        </p:txBody>
      </p:sp>
      <p:sp>
        <p:nvSpPr>
          <p:cNvPr id="16" name="Right Brace 15">
            <a:extLst>
              <a:ext uri="{FF2B5EF4-FFF2-40B4-BE49-F238E27FC236}">
                <a16:creationId xmlns:a16="http://schemas.microsoft.com/office/drawing/2014/main" id="{AABBB834-B749-465D-88BE-F26B2FF8981F}"/>
              </a:ext>
            </a:extLst>
          </p:cNvPr>
          <p:cNvSpPr/>
          <p:nvPr/>
        </p:nvSpPr>
        <p:spPr>
          <a:xfrm>
            <a:off x="3452095" y="5138440"/>
            <a:ext cx="591789" cy="142369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CA"/>
          </a:p>
        </p:txBody>
      </p:sp>
      <p:sp>
        <p:nvSpPr>
          <p:cNvPr id="17" name="TextBox 16">
            <a:extLst>
              <a:ext uri="{FF2B5EF4-FFF2-40B4-BE49-F238E27FC236}">
                <a16:creationId xmlns:a16="http://schemas.microsoft.com/office/drawing/2014/main" id="{F2BE0A56-9953-48B4-BA1D-44BE60C105EC}"/>
              </a:ext>
            </a:extLst>
          </p:cNvPr>
          <p:cNvSpPr txBox="1"/>
          <p:nvPr/>
        </p:nvSpPr>
        <p:spPr>
          <a:xfrm>
            <a:off x="4066198" y="5531402"/>
            <a:ext cx="4754418" cy="923330"/>
          </a:xfrm>
          <a:prstGeom prst="rect">
            <a:avLst/>
          </a:prstGeom>
          <a:noFill/>
        </p:spPr>
        <p:txBody>
          <a:bodyPr wrap="square" rtlCol="0">
            <a:spAutoFit/>
          </a:bodyPr>
          <a:lstStyle/>
          <a:p>
            <a:pPr marL="342900" indent="-342900" algn="ctr">
              <a:buAutoNum type="arabicPeriod"/>
            </a:pPr>
            <a:r>
              <a:rPr lang="en-US" b="1" dirty="0">
                <a:latin typeface="Abadi Extra Light" panose="020B0204020104020204" pitchFamily="34" charset="0"/>
              </a:rPr>
              <a:t>Do this at least </a:t>
            </a:r>
            <a:r>
              <a:rPr lang="en-US" b="1" u="sng" dirty="0">
                <a:latin typeface="Abadi Extra Light" panose="020B0204020104020204" pitchFamily="34" charset="0"/>
              </a:rPr>
              <a:t>5 weeks before the end of term</a:t>
            </a:r>
            <a:endParaRPr lang="en-US" b="1" dirty="0">
              <a:latin typeface="Abadi Extra Light" panose="020B0204020104020204" pitchFamily="34" charset="0"/>
            </a:endParaRPr>
          </a:p>
          <a:p>
            <a:pPr marL="342900" indent="-342900" algn="ctr">
              <a:buAutoNum type="arabicPeriod"/>
            </a:pPr>
            <a:r>
              <a:rPr lang="en-US" b="1" dirty="0">
                <a:latin typeface="Abadi Extra Light" panose="020B0204020104020204" pitchFamily="34" charset="0"/>
              </a:rPr>
              <a:t>Specify to AC that it is a Transfer Meeting and allot 1.5 hours.</a:t>
            </a:r>
            <a:endParaRPr lang="en-CA" b="1" dirty="0">
              <a:latin typeface="Abadi Extra Light" panose="020B0204020104020204" pitchFamily="34" charset="0"/>
            </a:endParaRPr>
          </a:p>
        </p:txBody>
      </p:sp>
      <p:sp>
        <p:nvSpPr>
          <p:cNvPr id="18" name="Rectangle 17">
            <a:extLst>
              <a:ext uri="{FF2B5EF4-FFF2-40B4-BE49-F238E27FC236}">
                <a16:creationId xmlns:a16="http://schemas.microsoft.com/office/drawing/2014/main" id="{0D7CB8CB-578A-4810-8DB5-409630C7D6EC}"/>
              </a:ext>
            </a:extLst>
          </p:cNvPr>
          <p:cNvSpPr/>
          <p:nvPr/>
        </p:nvSpPr>
        <p:spPr>
          <a:xfrm>
            <a:off x="886209" y="4540225"/>
            <a:ext cx="1917501" cy="518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F03CF1B0-4DDE-41F1-8E11-B8771759A65C}"/>
              </a:ext>
            </a:extLst>
          </p:cNvPr>
          <p:cNvSpPr/>
          <p:nvPr/>
        </p:nvSpPr>
        <p:spPr>
          <a:xfrm>
            <a:off x="507002" y="5104162"/>
            <a:ext cx="2604671" cy="14364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a:extLst>
              <a:ext uri="{FF2B5EF4-FFF2-40B4-BE49-F238E27FC236}">
                <a16:creationId xmlns:a16="http://schemas.microsoft.com/office/drawing/2014/main" id="{F94B3D6B-F6F3-48B7-80BD-8FACF44ADEB8}"/>
              </a:ext>
            </a:extLst>
          </p:cNvPr>
          <p:cNvSpPr txBox="1"/>
          <p:nvPr/>
        </p:nvSpPr>
        <p:spPr>
          <a:xfrm>
            <a:off x="607696" y="317402"/>
            <a:ext cx="3676650" cy="523220"/>
          </a:xfrm>
          <a:prstGeom prst="rect">
            <a:avLst/>
          </a:prstGeom>
          <a:noFill/>
        </p:spPr>
        <p:txBody>
          <a:bodyPr wrap="square" rtlCol="0">
            <a:spAutoFit/>
          </a:bodyPr>
          <a:lstStyle/>
          <a:p>
            <a:r>
              <a:rPr lang="en-CA" sz="2800" b="1" u="sng" dirty="0">
                <a:solidFill>
                  <a:srgbClr val="512E84"/>
                </a:solidFill>
                <a:latin typeface="Abadi Extra Light" panose="020B0204020104020204" pitchFamily="34" charset="0"/>
              </a:rPr>
              <a:t>How</a:t>
            </a:r>
            <a:r>
              <a:rPr lang="en-CA" sz="2800" b="1" dirty="0">
                <a:solidFill>
                  <a:srgbClr val="512E84"/>
                </a:solidFill>
                <a:latin typeface="Abadi Extra Light" panose="020B0204020104020204" pitchFamily="34" charset="0"/>
              </a:rPr>
              <a:t> to Transfer?</a:t>
            </a:r>
          </a:p>
        </p:txBody>
      </p:sp>
    </p:spTree>
    <p:extLst>
      <p:ext uri="{BB962C8B-B14F-4D97-AF65-F5344CB8AC3E}">
        <p14:creationId xmlns:p14="http://schemas.microsoft.com/office/powerpoint/2010/main" val="20342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P spid="12" grpId="0" animBg="1"/>
      <p:bldP spid="6" grpId="0" animBg="1"/>
      <p:bldP spid="8" grpId="0"/>
      <p:bldP spid="14" grpId="0" animBg="1"/>
      <p:bldP spid="15" grpId="0"/>
      <p:bldP spid="16" grpId="0" animBg="1"/>
      <p:bldP spid="17" grpId="0"/>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a:extLst>
              <a:ext uri="{FF2B5EF4-FFF2-40B4-BE49-F238E27FC236}">
                <a16:creationId xmlns:a16="http://schemas.microsoft.com/office/drawing/2014/main" id="{AAC9087C-5602-4610-8B19-9F913E2DB6AB}"/>
              </a:ext>
            </a:extLst>
          </p:cNvPr>
          <p:cNvGraphicFramePr/>
          <p:nvPr>
            <p:extLst>
              <p:ext uri="{D42A27DB-BD31-4B8C-83A1-F6EECF244321}">
                <p14:modId xmlns:p14="http://schemas.microsoft.com/office/powerpoint/2010/main" val="2678837832"/>
              </p:ext>
            </p:extLst>
          </p:nvPr>
        </p:nvGraphicFramePr>
        <p:xfrm>
          <a:off x="-1815465" y="1143000"/>
          <a:ext cx="7279241" cy="5321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392EBCDF-44B8-4374-9F3E-D9688DA9F3A1}"/>
              </a:ext>
            </a:extLst>
          </p:cNvPr>
          <p:cNvSpPr>
            <a:spLocks noGrp="1"/>
          </p:cNvSpPr>
          <p:nvPr>
            <p:ph type="ctrTitle"/>
          </p:nvPr>
        </p:nvSpPr>
        <p:spPr>
          <a:xfrm>
            <a:off x="581025" y="1143000"/>
            <a:ext cx="9144000" cy="4372656"/>
          </a:xfrm>
        </p:spPr>
        <p:txBody>
          <a:bodyPr>
            <a:normAutofit fontScale="90000"/>
          </a:bodyPr>
          <a:lstStyle/>
          <a:p>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b="0" i="0" dirty="0">
                <a:solidFill>
                  <a:srgbClr val="333333"/>
                </a:solidFill>
                <a:effectLst/>
                <a:latin typeface="Helvetica Neue"/>
              </a:rPr>
            </a:br>
            <a:endParaRPr lang="en-CA" dirty="0"/>
          </a:p>
        </p:txBody>
      </p:sp>
      <p:graphicFrame>
        <p:nvGraphicFramePr>
          <p:cNvPr id="5" name="Diagram 4">
            <a:extLst>
              <a:ext uri="{FF2B5EF4-FFF2-40B4-BE49-F238E27FC236}">
                <a16:creationId xmlns:a16="http://schemas.microsoft.com/office/drawing/2014/main" id="{573A0A95-30AB-4B89-9A47-34ACD653E80B}"/>
              </a:ext>
            </a:extLst>
          </p:cNvPr>
          <p:cNvGraphicFramePr/>
          <p:nvPr>
            <p:extLst>
              <p:ext uri="{D42A27DB-BD31-4B8C-83A1-F6EECF244321}">
                <p14:modId xmlns:p14="http://schemas.microsoft.com/office/powerpoint/2010/main" val="4036682123"/>
              </p:ext>
            </p:extLst>
          </p:nvPr>
        </p:nvGraphicFramePr>
        <p:xfrm>
          <a:off x="1350748" y="1115821"/>
          <a:ext cx="7076972" cy="5321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a:extLst>
              <a:ext uri="{FF2B5EF4-FFF2-40B4-BE49-F238E27FC236}">
                <a16:creationId xmlns:a16="http://schemas.microsoft.com/office/drawing/2014/main" id="{4B158CA0-F0FD-41E6-9F56-B3208578F3E5}"/>
              </a:ext>
            </a:extLst>
          </p:cNvPr>
          <p:cNvSpPr txBox="1"/>
          <p:nvPr/>
        </p:nvSpPr>
        <p:spPr>
          <a:xfrm>
            <a:off x="607696" y="317402"/>
            <a:ext cx="3676650" cy="523220"/>
          </a:xfrm>
          <a:prstGeom prst="rect">
            <a:avLst/>
          </a:prstGeom>
          <a:noFill/>
        </p:spPr>
        <p:txBody>
          <a:bodyPr wrap="square" rtlCol="0">
            <a:spAutoFit/>
          </a:bodyPr>
          <a:lstStyle/>
          <a:p>
            <a:r>
              <a:rPr lang="en-CA" sz="2800" b="1" u="sng" dirty="0">
                <a:solidFill>
                  <a:srgbClr val="512E84"/>
                </a:solidFill>
                <a:latin typeface="Abadi Extra Light" panose="020B0204020104020204" pitchFamily="34" charset="0"/>
              </a:rPr>
              <a:t>How</a:t>
            </a:r>
            <a:r>
              <a:rPr lang="en-CA" sz="2800" b="1" dirty="0">
                <a:solidFill>
                  <a:srgbClr val="512E84"/>
                </a:solidFill>
                <a:latin typeface="Abadi Extra Light" panose="020B0204020104020204" pitchFamily="34" charset="0"/>
              </a:rPr>
              <a:t> to Transfer?</a:t>
            </a:r>
          </a:p>
        </p:txBody>
      </p:sp>
      <p:sp>
        <p:nvSpPr>
          <p:cNvPr id="6" name="Right Brace 5">
            <a:extLst>
              <a:ext uri="{FF2B5EF4-FFF2-40B4-BE49-F238E27FC236}">
                <a16:creationId xmlns:a16="http://schemas.microsoft.com/office/drawing/2014/main" id="{90008B7F-C189-418B-9327-3E56E265AE3C}"/>
              </a:ext>
            </a:extLst>
          </p:cNvPr>
          <p:cNvSpPr/>
          <p:nvPr/>
        </p:nvSpPr>
        <p:spPr>
          <a:xfrm>
            <a:off x="6294120" y="1115821"/>
            <a:ext cx="434106" cy="13378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TextBox 7">
            <a:extLst>
              <a:ext uri="{FF2B5EF4-FFF2-40B4-BE49-F238E27FC236}">
                <a16:creationId xmlns:a16="http://schemas.microsoft.com/office/drawing/2014/main" id="{15CA8EA1-E157-4D93-BCC3-6788E6AA2ADB}"/>
              </a:ext>
            </a:extLst>
          </p:cNvPr>
          <p:cNvSpPr txBox="1"/>
          <p:nvPr/>
        </p:nvSpPr>
        <p:spPr>
          <a:xfrm>
            <a:off x="6788393" y="1461564"/>
            <a:ext cx="2193223" cy="646331"/>
          </a:xfrm>
          <a:prstGeom prst="rect">
            <a:avLst/>
          </a:prstGeom>
          <a:noFill/>
        </p:spPr>
        <p:txBody>
          <a:bodyPr wrap="square" rtlCol="0">
            <a:spAutoFit/>
          </a:bodyPr>
          <a:lstStyle/>
          <a:p>
            <a:pPr algn="ctr"/>
            <a:r>
              <a:rPr lang="en-US" b="1" dirty="0">
                <a:latin typeface="Abadi Extra Light" panose="020B0204020104020204" pitchFamily="34" charset="0"/>
              </a:rPr>
              <a:t>Do this </a:t>
            </a:r>
            <a:r>
              <a:rPr lang="en-US" b="1" u="sng" dirty="0">
                <a:latin typeface="Abadi Extra Light" panose="020B0204020104020204" pitchFamily="34" charset="0"/>
              </a:rPr>
              <a:t>1 week before</a:t>
            </a:r>
            <a:r>
              <a:rPr lang="en-US" b="1" dirty="0">
                <a:latin typeface="Abadi Extra Light" panose="020B0204020104020204" pitchFamily="34" charset="0"/>
              </a:rPr>
              <a:t> AC Meeting</a:t>
            </a:r>
            <a:endParaRPr lang="en-CA" b="1" u="sng" dirty="0">
              <a:latin typeface="Abadi Extra Light" panose="020B0204020104020204" pitchFamily="34" charset="0"/>
            </a:endParaRPr>
          </a:p>
        </p:txBody>
      </p:sp>
      <p:cxnSp>
        <p:nvCxnSpPr>
          <p:cNvPr id="17" name="Connector: Elbow 16">
            <a:extLst>
              <a:ext uri="{FF2B5EF4-FFF2-40B4-BE49-F238E27FC236}">
                <a16:creationId xmlns:a16="http://schemas.microsoft.com/office/drawing/2014/main" id="{34BF39FE-C8F2-4A6A-B164-505AA35B2D0B}"/>
              </a:ext>
            </a:extLst>
          </p:cNvPr>
          <p:cNvCxnSpPr>
            <a:cxnSpLocks/>
            <a:endCxn id="5" idx="0"/>
          </p:cNvCxnSpPr>
          <p:nvPr/>
        </p:nvCxnSpPr>
        <p:spPr>
          <a:xfrm rot="5400000" flipH="1" flipV="1">
            <a:off x="1746878" y="2599823"/>
            <a:ext cx="4626358" cy="1658354"/>
          </a:xfrm>
          <a:prstGeom prst="bentConnector3">
            <a:avLst>
              <a:gd name="adj1" fmla="val 10494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FE6422DE-08D2-421D-A684-B1AC93D82819}"/>
              </a:ext>
            </a:extLst>
          </p:cNvPr>
          <p:cNvSpPr txBox="1"/>
          <p:nvPr/>
        </p:nvSpPr>
        <p:spPr>
          <a:xfrm>
            <a:off x="8981616" y="1275695"/>
            <a:ext cx="3091806" cy="923330"/>
          </a:xfrm>
          <a:prstGeom prst="rect">
            <a:avLst/>
          </a:prstGeom>
          <a:noFill/>
          <a:ln>
            <a:solidFill>
              <a:srgbClr val="512E84"/>
            </a:solidFill>
          </a:ln>
        </p:spPr>
        <p:txBody>
          <a:bodyPr wrap="square" rtlCol="0">
            <a:spAutoFit/>
          </a:bodyPr>
          <a:lstStyle/>
          <a:p>
            <a:pPr marL="342900" indent="-342900">
              <a:buAutoNum type="arabicPeriod"/>
            </a:pPr>
            <a:r>
              <a:rPr lang="en-US" b="1" dirty="0">
                <a:solidFill>
                  <a:srgbClr val="512E84"/>
                </a:solidFill>
                <a:latin typeface="Abadi Extra Light" panose="020B0204020104020204" pitchFamily="34" charset="0"/>
              </a:rPr>
              <a:t>Progress Report of Research </a:t>
            </a:r>
            <a:r>
              <a:rPr lang="en-US" dirty="0">
                <a:latin typeface="Abadi Extra Light" panose="020B0204020104020204" pitchFamily="34" charset="0"/>
              </a:rPr>
              <a:t>(5+ Pages)</a:t>
            </a:r>
          </a:p>
          <a:p>
            <a:pPr marL="342900" indent="-342900">
              <a:buAutoNum type="arabicPeriod"/>
            </a:pPr>
            <a:r>
              <a:rPr lang="en-US" b="1" dirty="0">
                <a:solidFill>
                  <a:srgbClr val="512E84"/>
                </a:solidFill>
                <a:latin typeface="Abadi Extra Light" panose="020B0204020104020204" pitchFamily="34" charset="0"/>
              </a:rPr>
              <a:t>PhD Project Plan </a:t>
            </a:r>
            <a:r>
              <a:rPr lang="en-US" dirty="0">
                <a:latin typeface="Abadi Extra Light" panose="020B0204020104020204" pitchFamily="34" charset="0"/>
              </a:rPr>
              <a:t>(1 Page)</a:t>
            </a:r>
            <a:endParaRPr lang="en-CA" dirty="0">
              <a:latin typeface="Abadi Extra Light" panose="020B0204020104020204" pitchFamily="34" charset="0"/>
            </a:endParaRPr>
          </a:p>
        </p:txBody>
      </p:sp>
      <p:sp>
        <p:nvSpPr>
          <p:cNvPr id="21" name="Right Brace 20">
            <a:extLst>
              <a:ext uri="{FF2B5EF4-FFF2-40B4-BE49-F238E27FC236}">
                <a16:creationId xmlns:a16="http://schemas.microsoft.com/office/drawing/2014/main" id="{5FC136DC-8C7C-4BA7-9A76-541DFDFABFB7}"/>
              </a:ext>
            </a:extLst>
          </p:cNvPr>
          <p:cNvSpPr/>
          <p:nvPr/>
        </p:nvSpPr>
        <p:spPr>
          <a:xfrm>
            <a:off x="6335260" y="3107571"/>
            <a:ext cx="434106" cy="13378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TextBox 22">
            <a:extLst>
              <a:ext uri="{FF2B5EF4-FFF2-40B4-BE49-F238E27FC236}">
                <a16:creationId xmlns:a16="http://schemas.microsoft.com/office/drawing/2014/main" id="{A9DB0D29-C116-47B5-A142-088603BE8AEA}"/>
              </a:ext>
            </a:extLst>
          </p:cNvPr>
          <p:cNvSpPr txBox="1"/>
          <p:nvPr/>
        </p:nvSpPr>
        <p:spPr>
          <a:xfrm>
            <a:off x="6907602" y="3522060"/>
            <a:ext cx="2604671" cy="923330"/>
          </a:xfrm>
          <a:prstGeom prst="rect">
            <a:avLst/>
          </a:prstGeom>
          <a:noFill/>
        </p:spPr>
        <p:txBody>
          <a:bodyPr wrap="square" rtlCol="0">
            <a:spAutoFit/>
          </a:bodyPr>
          <a:lstStyle/>
          <a:p>
            <a:pPr algn="ctr"/>
            <a:r>
              <a:rPr lang="en-US" b="1" dirty="0">
                <a:latin typeface="Abadi Extra Light" panose="020B0204020104020204" pitchFamily="34" charset="0"/>
              </a:rPr>
              <a:t>Bring Request to Transfer Form and Normal AC Meeting Form.</a:t>
            </a:r>
            <a:endParaRPr lang="en-CA" b="1" dirty="0">
              <a:latin typeface="Abadi Extra Light" panose="020B0204020104020204" pitchFamily="34" charset="0"/>
            </a:endParaRPr>
          </a:p>
        </p:txBody>
      </p:sp>
      <p:sp>
        <p:nvSpPr>
          <p:cNvPr id="24" name="Rectangle 23">
            <a:extLst>
              <a:ext uri="{FF2B5EF4-FFF2-40B4-BE49-F238E27FC236}">
                <a16:creationId xmlns:a16="http://schemas.microsoft.com/office/drawing/2014/main" id="{003F2D23-25C1-4530-9834-EC73C1F7C0E2}"/>
              </a:ext>
            </a:extLst>
          </p:cNvPr>
          <p:cNvSpPr/>
          <p:nvPr/>
        </p:nvSpPr>
        <p:spPr>
          <a:xfrm>
            <a:off x="3960344" y="2551965"/>
            <a:ext cx="1917501" cy="518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a:extLst>
              <a:ext uri="{FF2B5EF4-FFF2-40B4-BE49-F238E27FC236}">
                <a16:creationId xmlns:a16="http://schemas.microsoft.com/office/drawing/2014/main" id="{0B9B34E9-CB27-4A3B-B2F7-DDB2545A6E70}"/>
              </a:ext>
            </a:extLst>
          </p:cNvPr>
          <p:cNvSpPr/>
          <p:nvPr/>
        </p:nvSpPr>
        <p:spPr>
          <a:xfrm>
            <a:off x="3648608" y="3070125"/>
            <a:ext cx="2604671" cy="1517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a:extLst>
              <a:ext uri="{FF2B5EF4-FFF2-40B4-BE49-F238E27FC236}">
                <a16:creationId xmlns:a16="http://schemas.microsoft.com/office/drawing/2014/main" id="{66CE9520-4382-4D64-8E29-1A69486FF2CA}"/>
              </a:ext>
            </a:extLst>
          </p:cNvPr>
          <p:cNvSpPr/>
          <p:nvPr/>
        </p:nvSpPr>
        <p:spPr>
          <a:xfrm>
            <a:off x="4012998" y="4555980"/>
            <a:ext cx="1917501" cy="518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a:extLst>
              <a:ext uri="{FF2B5EF4-FFF2-40B4-BE49-F238E27FC236}">
                <a16:creationId xmlns:a16="http://schemas.microsoft.com/office/drawing/2014/main" id="{7852702B-C8E6-45A2-B991-3715008D20AD}"/>
              </a:ext>
            </a:extLst>
          </p:cNvPr>
          <p:cNvSpPr/>
          <p:nvPr/>
        </p:nvSpPr>
        <p:spPr>
          <a:xfrm>
            <a:off x="3628828" y="5063336"/>
            <a:ext cx="2604671" cy="14364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00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8" grpId="0"/>
      <p:bldP spid="19" grpId="0" animBg="1"/>
      <p:bldP spid="21" grpId="0" animBg="1"/>
      <p:bldP spid="23" grpId="0"/>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a:extLst>
              <a:ext uri="{FF2B5EF4-FFF2-40B4-BE49-F238E27FC236}">
                <a16:creationId xmlns:a16="http://schemas.microsoft.com/office/drawing/2014/main" id="{AAC9087C-5602-4610-8B19-9F913E2DB6AB}"/>
              </a:ext>
            </a:extLst>
          </p:cNvPr>
          <p:cNvGraphicFramePr/>
          <p:nvPr>
            <p:extLst>
              <p:ext uri="{D42A27DB-BD31-4B8C-83A1-F6EECF244321}">
                <p14:modId xmlns:p14="http://schemas.microsoft.com/office/powerpoint/2010/main" val="910670009"/>
              </p:ext>
            </p:extLst>
          </p:nvPr>
        </p:nvGraphicFramePr>
        <p:xfrm>
          <a:off x="-1815465" y="1143000"/>
          <a:ext cx="7279241" cy="5321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392EBCDF-44B8-4374-9F3E-D9688DA9F3A1}"/>
              </a:ext>
            </a:extLst>
          </p:cNvPr>
          <p:cNvSpPr>
            <a:spLocks noGrp="1"/>
          </p:cNvSpPr>
          <p:nvPr>
            <p:ph type="ctrTitle"/>
          </p:nvPr>
        </p:nvSpPr>
        <p:spPr>
          <a:xfrm>
            <a:off x="581025" y="1143000"/>
            <a:ext cx="9144000" cy="4372656"/>
          </a:xfrm>
        </p:spPr>
        <p:txBody>
          <a:bodyPr>
            <a:normAutofit fontScale="90000"/>
          </a:bodyPr>
          <a:lstStyle/>
          <a:p>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b="0" i="0" dirty="0">
                <a:solidFill>
                  <a:srgbClr val="333333"/>
                </a:solidFill>
                <a:effectLst/>
                <a:latin typeface="Helvetica Neue"/>
              </a:rPr>
            </a:br>
            <a:endParaRPr lang="en-CA" dirty="0"/>
          </a:p>
        </p:txBody>
      </p:sp>
      <p:graphicFrame>
        <p:nvGraphicFramePr>
          <p:cNvPr id="5" name="Diagram 4">
            <a:extLst>
              <a:ext uri="{FF2B5EF4-FFF2-40B4-BE49-F238E27FC236}">
                <a16:creationId xmlns:a16="http://schemas.microsoft.com/office/drawing/2014/main" id="{573A0A95-30AB-4B89-9A47-34ACD653E80B}"/>
              </a:ext>
            </a:extLst>
          </p:cNvPr>
          <p:cNvGraphicFramePr/>
          <p:nvPr/>
        </p:nvGraphicFramePr>
        <p:xfrm>
          <a:off x="1350748" y="1115821"/>
          <a:ext cx="7076972" cy="5321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a:extLst>
              <a:ext uri="{FF2B5EF4-FFF2-40B4-BE49-F238E27FC236}">
                <a16:creationId xmlns:a16="http://schemas.microsoft.com/office/drawing/2014/main" id="{004DC8B9-23C5-4FC7-985C-C041676B07A4}"/>
              </a:ext>
            </a:extLst>
          </p:cNvPr>
          <p:cNvSpPr txBox="1"/>
          <p:nvPr/>
        </p:nvSpPr>
        <p:spPr>
          <a:xfrm>
            <a:off x="8103744" y="3290102"/>
            <a:ext cx="2602479" cy="646331"/>
          </a:xfrm>
          <a:prstGeom prst="rect">
            <a:avLst/>
          </a:prstGeom>
          <a:noFill/>
        </p:spPr>
        <p:txBody>
          <a:bodyPr wrap="square">
            <a:spAutoFit/>
          </a:bodyPr>
          <a:lstStyle/>
          <a:p>
            <a:r>
              <a:rPr lang="en-CA" b="1" dirty="0">
                <a:solidFill>
                  <a:srgbClr val="512E84"/>
                </a:solidFill>
                <a:latin typeface="Abadi Extra Light" panose="020B0204020104020204" pitchFamily="34" charset="0"/>
                <a:hlinkClick r:id="rId13">
                  <a:extLst>
                    <a:ext uri="{A12FA001-AC4F-418D-AE19-62706E023703}">
                      <ahyp:hlinkClr xmlns:ahyp="http://schemas.microsoft.com/office/drawing/2018/hyperlinkcolor" val="tx"/>
                    </a:ext>
                  </a:extLst>
                </a:hlinkClick>
              </a:rPr>
              <a:t>Request to Transfer Form</a:t>
            </a:r>
            <a:endParaRPr lang="en-CA" b="1" dirty="0">
              <a:solidFill>
                <a:srgbClr val="512E84"/>
              </a:solidFill>
              <a:latin typeface="Abadi Extra Light" panose="020B0204020104020204" pitchFamily="34" charset="0"/>
            </a:endParaRPr>
          </a:p>
          <a:p>
            <a:endParaRPr lang="en-CA" b="1" dirty="0">
              <a:solidFill>
                <a:srgbClr val="512E84"/>
              </a:solidFill>
              <a:latin typeface="Abadi Extra Light" panose="020B0204020104020204" pitchFamily="34" charset="0"/>
            </a:endParaRPr>
          </a:p>
        </p:txBody>
      </p:sp>
      <p:pic>
        <p:nvPicPr>
          <p:cNvPr id="9" name="Picture 8" descr="Graphical user interface, application&#10;&#10;Description automatically generated">
            <a:extLst>
              <a:ext uri="{FF2B5EF4-FFF2-40B4-BE49-F238E27FC236}">
                <a16:creationId xmlns:a16="http://schemas.microsoft.com/office/drawing/2014/main" id="{F6D69B5B-90E6-4524-887A-1011B3F5AA8B}"/>
              </a:ext>
            </a:extLst>
          </p:cNvPr>
          <p:cNvPicPr>
            <a:picLocks noChangeAspect="1"/>
          </p:cNvPicPr>
          <p:nvPr/>
        </p:nvPicPr>
        <p:blipFill rotWithShape="1">
          <a:blip r:embed="rId14">
            <a:extLst>
              <a:ext uri="{28A0092B-C50C-407E-A947-70E740481C1C}">
                <a14:useLocalDpi xmlns:a14="http://schemas.microsoft.com/office/drawing/2010/main" val="0"/>
              </a:ext>
            </a:extLst>
          </a:blip>
          <a:srcRect l="4399" t="3757" r="3917"/>
          <a:stretch/>
        </p:blipFill>
        <p:spPr>
          <a:xfrm>
            <a:off x="6961898" y="3802116"/>
            <a:ext cx="4582190" cy="2873246"/>
          </a:xfrm>
          <a:prstGeom prst="rect">
            <a:avLst/>
          </a:prstGeom>
        </p:spPr>
      </p:pic>
      <p:pic>
        <p:nvPicPr>
          <p:cNvPr id="11" name="Picture 10">
            <a:extLst>
              <a:ext uri="{FF2B5EF4-FFF2-40B4-BE49-F238E27FC236}">
                <a16:creationId xmlns:a16="http://schemas.microsoft.com/office/drawing/2014/main" id="{22E141CA-D857-4B53-A73D-422FC5D37785}"/>
              </a:ext>
            </a:extLst>
          </p:cNvPr>
          <p:cNvPicPr>
            <a:picLocks noChangeAspect="1"/>
          </p:cNvPicPr>
          <p:nvPr/>
        </p:nvPicPr>
        <p:blipFill rotWithShape="1">
          <a:blip r:embed="rId15"/>
          <a:srcRect l="10735" t="26201" r="13999"/>
          <a:stretch/>
        </p:blipFill>
        <p:spPr>
          <a:xfrm>
            <a:off x="6769366" y="840621"/>
            <a:ext cx="4965998" cy="2503276"/>
          </a:xfrm>
          <a:prstGeom prst="rect">
            <a:avLst/>
          </a:prstGeom>
        </p:spPr>
      </p:pic>
      <p:sp>
        <p:nvSpPr>
          <p:cNvPr id="13" name="TextBox 12">
            <a:extLst>
              <a:ext uri="{FF2B5EF4-FFF2-40B4-BE49-F238E27FC236}">
                <a16:creationId xmlns:a16="http://schemas.microsoft.com/office/drawing/2014/main" id="{6ABD7E9C-B453-4C05-A37B-AE9132A909DA}"/>
              </a:ext>
            </a:extLst>
          </p:cNvPr>
          <p:cNvSpPr txBox="1"/>
          <p:nvPr/>
        </p:nvSpPr>
        <p:spPr>
          <a:xfrm>
            <a:off x="7523848" y="517456"/>
            <a:ext cx="3762272" cy="646331"/>
          </a:xfrm>
          <a:prstGeom prst="rect">
            <a:avLst/>
          </a:prstGeom>
          <a:noFill/>
        </p:spPr>
        <p:txBody>
          <a:bodyPr wrap="square">
            <a:spAutoFit/>
          </a:bodyPr>
          <a:lstStyle/>
          <a:p>
            <a:r>
              <a:rPr lang="en-US" b="1" dirty="0">
                <a:solidFill>
                  <a:srgbClr val="512E84"/>
                </a:solidFill>
                <a:latin typeface="Abadi Extra Light" panose="020B0204020104020204" pitchFamily="34" charset="0"/>
                <a:hlinkClick r:id="rId16">
                  <a:extLst>
                    <a:ext uri="{A12FA001-AC4F-418D-AE19-62706E023703}">
                      <ahyp:hlinkClr xmlns:ahyp="http://schemas.microsoft.com/office/drawing/2018/hyperlinkcolor" val="tx"/>
                    </a:ext>
                  </a:extLst>
                </a:hlinkClick>
              </a:rPr>
              <a:t>AC Meeting MSc to PhD Transfer Form</a:t>
            </a:r>
            <a:endParaRPr lang="en-CA" b="1" dirty="0">
              <a:solidFill>
                <a:srgbClr val="512E84"/>
              </a:solidFill>
              <a:latin typeface="Abadi Extra Light" panose="020B0204020104020204" pitchFamily="34" charset="0"/>
            </a:endParaRPr>
          </a:p>
          <a:p>
            <a:endParaRPr lang="en-CA" b="1" dirty="0">
              <a:solidFill>
                <a:srgbClr val="512E84"/>
              </a:solidFill>
              <a:latin typeface="Abadi Extra Light" panose="020B0204020104020204" pitchFamily="34" charset="0"/>
            </a:endParaRPr>
          </a:p>
        </p:txBody>
      </p:sp>
      <p:sp>
        <p:nvSpPr>
          <p:cNvPr id="10" name="TextBox 9">
            <a:extLst>
              <a:ext uri="{FF2B5EF4-FFF2-40B4-BE49-F238E27FC236}">
                <a16:creationId xmlns:a16="http://schemas.microsoft.com/office/drawing/2014/main" id="{4B158CA0-F0FD-41E6-9F56-B3208578F3E5}"/>
              </a:ext>
            </a:extLst>
          </p:cNvPr>
          <p:cNvSpPr txBox="1"/>
          <p:nvPr/>
        </p:nvSpPr>
        <p:spPr>
          <a:xfrm>
            <a:off x="607696" y="317402"/>
            <a:ext cx="3676650" cy="523220"/>
          </a:xfrm>
          <a:prstGeom prst="rect">
            <a:avLst/>
          </a:prstGeom>
          <a:noFill/>
        </p:spPr>
        <p:txBody>
          <a:bodyPr wrap="square" rtlCol="0">
            <a:spAutoFit/>
          </a:bodyPr>
          <a:lstStyle/>
          <a:p>
            <a:r>
              <a:rPr lang="en-CA" sz="2800" b="1" u="sng" dirty="0">
                <a:solidFill>
                  <a:srgbClr val="512E84"/>
                </a:solidFill>
                <a:latin typeface="Abadi Extra Light" panose="020B0204020104020204" pitchFamily="34" charset="0"/>
              </a:rPr>
              <a:t>How</a:t>
            </a:r>
            <a:r>
              <a:rPr lang="en-CA" sz="2800" b="1" dirty="0">
                <a:solidFill>
                  <a:srgbClr val="512E84"/>
                </a:solidFill>
                <a:latin typeface="Abadi Extra Light" panose="020B0204020104020204" pitchFamily="34" charset="0"/>
              </a:rPr>
              <a:t> to Transfer?</a:t>
            </a:r>
          </a:p>
        </p:txBody>
      </p:sp>
      <p:cxnSp>
        <p:nvCxnSpPr>
          <p:cNvPr id="17" name="Connector: Elbow 16">
            <a:extLst>
              <a:ext uri="{FF2B5EF4-FFF2-40B4-BE49-F238E27FC236}">
                <a16:creationId xmlns:a16="http://schemas.microsoft.com/office/drawing/2014/main" id="{34BF39FE-C8F2-4A6A-B164-505AA35B2D0B}"/>
              </a:ext>
            </a:extLst>
          </p:cNvPr>
          <p:cNvCxnSpPr>
            <a:cxnSpLocks/>
            <a:endCxn id="5" idx="0"/>
          </p:cNvCxnSpPr>
          <p:nvPr/>
        </p:nvCxnSpPr>
        <p:spPr>
          <a:xfrm rot="5400000" flipH="1" flipV="1">
            <a:off x="1746878" y="2599823"/>
            <a:ext cx="4626358" cy="1658354"/>
          </a:xfrm>
          <a:prstGeom prst="bentConnector3">
            <a:avLst>
              <a:gd name="adj1" fmla="val 10494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nector: Elbow 15">
            <a:extLst>
              <a:ext uri="{FF2B5EF4-FFF2-40B4-BE49-F238E27FC236}">
                <a16:creationId xmlns:a16="http://schemas.microsoft.com/office/drawing/2014/main" id="{289B045B-E8E9-4421-A063-D7A01562F7DA}"/>
              </a:ext>
            </a:extLst>
          </p:cNvPr>
          <p:cNvCxnSpPr>
            <a:cxnSpLocks/>
          </p:cNvCxnSpPr>
          <p:nvPr/>
        </p:nvCxnSpPr>
        <p:spPr>
          <a:xfrm rot="5400000" flipH="1" flipV="1">
            <a:off x="5153303" y="4394819"/>
            <a:ext cx="2618483" cy="346990"/>
          </a:xfrm>
          <a:prstGeom prst="bentConnector3">
            <a:avLst>
              <a:gd name="adj1" fmla="val 100053"/>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6D3CDAC4-A070-4C43-BC6D-261BBAD24639}"/>
              </a:ext>
            </a:extLst>
          </p:cNvPr>
          <p:cNvSpPr/>
          <p:nvPr/>
        </p:nvSpPr>
        <p:spPr>
          <a:xfrm>
            <a:off x="6728226" y="517455"/>
            <a:ext cx="5205273" cy="6242159"/>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a:extLst>
              <a:ext uri="{FF2B5EF4-FFF2-40B4-BE49-F238E27FC236}">
                <a16:creationId xmlns:a16="http://schemas.microsoft.com/office/drawing/2014/main" id="{1C91CB05-2360-40BC-9D47-A651E3AE7FEE}"/>
              </a:ext>
            </a:extLst>
          </p:cNvPr>
          <p:cNvSpPr txBox="1"/>
          <p:nvPr/>
        </p:nvSpPr>
        <p:spPr>
          <a:xfrm>
            <a:off x="7079285" y="128971"/>
            <a:ext cx="4854214" cy="369332"/>
          </a:xfrm>
          <a:prstGeom prst="rect">
            <a:avLst/>
          </a:prstGeom>
          <a:noFill/>
        </p:spPr>
        <p:txBody>
          <a:bodyPr wrap="none" rtlCol="0">
            <a:spAutoFit/>
          </a:bodyPr>
          <a:lstStyle/>
          <a:p>
            <a:r>
              <a:rPr lang="en-US" b="1" dirty="0">
                <a:latin typeface="Abadi Extra Light" panose="020B0204020104020204" pitchFamily="34" charset="0"/>
              </a:rPr>
              <a:t>AC Program Rep. will Submit to Susan and CC You </a:t>
            </a:r>
            <a:endParaRPr lang="en-CA" b="1" dirty="0">
              <a:latin typeface="Abadi Extra Light" panose="020B0204020104020204" pitchFamily="34" charset="0"/>
            </a:endParaRPr>
          </a:p>
        </p:txBody>
      </p:sp>
    </p:spTree>
    <p:extLst>
      <p:ext uri="{BB962C8B-B14F-4D97-AF65-F5344CB8AC3E}">
        <p14:creationId xmlns:p14="http://schemas.microsoft.com/office/powerpoint/2010/main" val="79921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8"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030AF2-16FB-4200-AE07-60F482B53D08}"/>
              </a:ext>
            </a:extLst>
          </p:cNvPr>
          <p:cNvSpPr txBox="1"/>
          <p:nvPr/>
        </p:nvSpPr>
        <p:spPr>
          <a:xfrm>
            <a:off x="581025" y="401126"/>
            <a:ext cx="5450856" cy="523220"/>
          </a:xfrm>
          <a:prstGeom prst="rect">
            <a:avLst/>
          </a:prstGeom>
          <a:noFill/>
        </p:spPr>
        <p:txBody>
          <a:bodyPr wrap="square" rtlCol="0">
            <a:spAutoFit/>
          </a:bodyPr>
          <a:lstStyle/>
          <a:p>
            <a:r>
              <a:rPr lang="en-US" sz="2800" b="1" dirty="0">
                <a:solidFill>
                  <a:srgbClr val="512E84"/>
                </a:solidFill>
                <a:latin typeface="Abadi Extra Light" panose="020B0204020104020204" pitchFamily="34" charset="0"/>
              </a:rPr>
              <a:t>Transferred, now what? </a:t>
            </a:r>
            <a:r>
              <a:rPr lang="en-US" sz="2800" b="1" dirty="0">
                <a:latin typeface="Abadi Extra Light" panose="020B0204020104020204" pitchFamily="34" charset="0"/>
              </a:rPr>
              <a:t>: PhD Funding</a:t>
            </a:r>
            <a:endParaRPr lang="en-CA" sz="2800" b="1" dirty="0">
              <a:solidFill>
                <a:srgbClr val="512E84"/>
              </a:solidFill>
              <a:latin typeface="Abadi Extra Light" panose="020B0204020104020204" pitchFamily="34" charset="0"/>
            </a:endParaRPr>
          </a:p>
        </p:txBody>
      </p:sp>
      <p:sp>
        <p:nvSpPr>
          <p:cNvPr id="5" name="TextBox 4">
            <a:extLst>
              <a:ext uri="{FF2B5EF4-FFF2-40B4-BE49-F238E27FC236}">
                <a16:creationId xmlns:a16="http://schemas.microsoft.com/office/drawing/2014/main" id="{74B2BDB5-7D51-4B43-85CD-49DE7B13A113}"/>
              </a:ext>
            </a:extLst>
          </p:cNvPr>
          <p:cNvSpPr txBox="1"/>
          <p:nvPr/>
        </p:nvSpPr>
        <p:spPr>
          <a:xfrm>
            <a:off x="324813" y="1249740"/>
            <a:ext cx="11286162" cy="4154984"/>
          </a:xfrm>
          <a:prstGeom prst="rect">
            <a:avLst/>
          </a:prstGeom>
          <a:noFill/>
        </p:spPr>
        <p:txBody>
          <a:bodyPr wrap="square">
            <a:spAutoFit/>
          </a:bodyPr>
          <a:lstStyle/>
          <a:p>
            <a:pPr algn="ctr"/>
            <a:r>
              <a:rPr lang="en-US" sz="2400" dirty="0"/>
              <a:t>	</a:t>
            </a:r>
            <a:r>
              <a:rPr lang="en-US" sz="2400" dirty="0">
                <a:latin typeface="Abadi Extra Light" panose="020B0204020104020204" pitchFamily="34" charset="0"/>
              </a:rPr>
              <a:t>If accepted to transfer, rollover PhD students are </a:t>
            </a:r>
            <a:r>
              <a:rPr lang="en-US" sz="2400" u="sng" dirty="0">
                <a:latin typeface="Abadi Extra Light" panose="020B0204020104020204" pitchFamily="34" charset="0"/>
              </a:rPr>
              <a:t>guaranteed funding </a:t>
            </a:r>
            <a:r>
              <a:rPr lang="en-US" sz="2400" dirty="0">
                <a:latin typeface="Abadi Extra Light" panose="020B0204020104020204" pitchFamily="34" charset="0"/>
              </a:rPr>
              <a:t>for the following periods of time (if academic progression and eligibility requirements are met)</a:t>
            </a:r>
          </a:p>
          <a:p>
            <a:pPr algn="ctr"/>
            <a:endParaRPr lang="en-US" sz="2400" dirty="0">
              <a:latin typeface="Abadi Extra Light" panose="020B0204020104020204" pitchFamily="34" charset="0"/>
            </a:endParaRPr>
          </a:p>
          <a:p>
            <a:pPr algn="ctr"/>
            <a:r>
              <a:rPr lang="en-US" sz="2400" dirty="0">
                <a:latin typeface="Abadi Extra Light" panose="020B0204020104020204" pitchFamily="34" charset="0"/>
              </a:rPr>
              <a:t>Funding terms: </a:t>
            </a:r>
          </a:p>
          <a:p>
            <a:pPr algn="ctr"/>
            <a:r>
              <a:rPr lang="en-US" sz="2400" b="1" dirty="0">
                <a:latin typeface="Abadi Extra Light" panose="020B0204020104020204" pitchFamily="34" charset="0"/>
              </a:rPr>
              <a:t>PhD students (</a:t>
            </a:r>
            <a:r>
              <a:rPr lang="en-US" sz="2400" b="1" dirty="0">
                <a:solidFill>
                  <a:srgbClr val="7030A0"/>
                </a:solidFill>
                <a:latin typeface="Abadi Extra Light" panose="020B0204020104020204" pitchFamily="34" charset="0"/>
              </a:rPr>
              <a:t>Roll-Over &amp; Direct Entry</a:t>
            </a:r>
            <a:r>
              <a:rPr lang="en-US" sz="2400" b="1" dirty="0">
                <a:latin typeface="Abadi Extra Light" panose="020B0204020104020204" pitchFamily="34" charset="0"/>
              </a:rPr>
              <a:t>): </a:t>
            </a:r>
            <a:r>
              <a:rPr lang="en-US" sz="2400" b="1" dirty="0">
                <a:highlight>
                  <a:srgbClr val="FFFF00"/>
                </a:highlight>
                <a:latin typeface="Abadi Extra Light" panose="020B0204020104020204" pitchFamily="34" charset="0"/>
              </a:rPr>
              <a:t>15 terms (5 years)</a:t>
            </a:r>
          </a:p>
          <a:p>
            <a:pPr algn="ctr"/>
            <a:endParaRPr lang="en-US" sz="2400" dirty="0">
              <a:latin typeface="Abadi Extra Light" panose="020B0204020104020204" pitchFamily="34" charset="0"/>
            </a:endParaRPr>
          </a:p>
          <a:p>
            <a:pPr algn="ctr"/>
            <a:r>
              <a:rPr lang="en-US" sz="2400" dirty="0">
                <a:latin typeface="Abadi Extra Light" panose="020B0204020104020204" pitchFamily="34" charset="0"/>
              </a:rPr>
              <a:t>In comparison to:</a:t>
            </a:r>
          </a:p>
          <a:p>
            <a:pPr algn="ctr"/>
            <a:endParaRPr lang="en-US" sz="2400" dirty="0">
              <a:latin typeface="Abadi Extra Light" panose="020B0204020104020204" pitchFamily="34" charset="0"/>
            </a:endParaRPr>
          </a:p>
          <a:p>
            <a:pPr algn="ctr"/>
            <a:r>
              <a:rPr lang="en-US" sz="2400" b="1" dirty="0">
                <a:latin typeface="Abadi Extra Light" panose="020B0204020104020204" pitchFamily="34" charset="0"/>
              </a:rPr>
              <a:t>MSc students: 6 terms (2 years)</a:t>
            </a:r>
          </a:p>
          <a:p>
            <a:pPr algn="ctr"/>
            <a:r>
              <a:rPr lang="en-US" sz="2400" b="1" dirty="0">
                <a:latin typeface="Abadi Extra Light" panose="020B0204020104020204" pitchFamily="34" charset="0"/>
              </a:rPr>
              <a:t>PhD students: 12 terms (4 years)</a:t>
            </a:r>
          </a:p>
          <a:p>
            <a:endParaRPr lang="en-US" sz="2400" b="1" dirty="0">
              <a:latin typeface="Abadi Extra Light" panose="020B0204020104020204" pitchFamily="34" charset="0"/>
            </a:endParaRPr>
          </a:p>
        </p:txBody>
      </p:sp>
      <p:sp>
        <p:nvSpPr>
          <p:cNvPr id="4" name="TextBox 3">
            <a:extLst>
              <a:ext uri="{FF2B5EF4-FFF2-40B4-BE49-F238E27FC236}">
                <a16:creationId xmlns:a16="http://schemas.microsoft.com/office/drawing/2014/main" id="{7FC5CAD0-4612-4A86-8C56-F4B41909D2B9}"/>
              </a:ext>
            </a:extLst>
          </p:cNvPr>
          <p:cNvSpPr txBox="1"/>
          <p:nvPr/>
        </p:nvSpPr>
        <p:spPr>
          <a:xfrm>
            <a:off x="975349" y="5404724"/>
            <a:ext cx="10113063" cy="923330"/>
          </a:xfrm>
          <a:prstGeom prst="rect">
            <a:avLst/>
          </a:prstGeom>
          <a:noFill/>
          <a:ln>
            <a:solidFill>
              <a:srgbClr val="512E84"/>
            </a:solidFill>
          </a:ln>
        </p:spPr>
        <p:txBody>
          <a:bodyPr wrap="square" rtlCol="0">
            <a:spAutoFit/>
          </a:bodyPr>
          <a:lstStyle/>
          <a:p>
            <a:pPr algn="ctr"/>
            <a:endParaRPr lang="en-US" sz="1800" b="1" u="sng" dirty="0">
              <a:latin typeface="Abadi Extra Light" panose="020B0204020104020204" pitchFamily="34" charset="0"/>
            </a:endParaRPr>
          </a:p>
          <a:p>
            <a:r>
              <a:rPr lang="en-US" sz="1800" b="1" dirty="0">
                <a:latin typeface="Abadi Extra Light" panose="020B0204020104020204" pitchFamily="34" charset="0"/>
              </a:rPr>
              <a:t>Minimum funding is dependent on supervisor’s home department/faculty but is generally higher for PhD students</a:t>
            </a:r>
            <a:endParaRPr lang="en-CA" sz="1800" b="1" dirty="0">
              <a:latin typeface="Abadi Extra Light" panose="020B0204020104020204" pitchFamily="34" charset="0"/>
            </a:endParaRPr>
          </a:p>
          <a:p>
            <a:endParaRPr lang="en-CA" b="1" dirty="0"/>
          </a:p>
        </p:txBody>
      </p:sp>
      <p:sp>
        <p:nvSpPr>
          <p:cNvPr id="6" name="Rectangle 5">
            <a:extLst>
              <a:ext uri="{FF2B5EF4-FFF2-40B4-BE49-F238E27FC236}">
                <a16:creationId xmlns:a16="http://schemas.microsoft.com/office/drawing/2014/main" id="{4AFB3347-3179-4665-8664-016CD94BB18F}"/>
              </a:ext>
            </a:extLst>
          </p:cNvPr>
          <p:cNvSpPr/>
          <p:nvPr/>
        </p:nvSpPr>
        <p:spPr>
          <a:xfrm>
            <a:off x="2065468" y="2323652"/>
            <a:ext cx="7872738" cy="1105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a:extLst>
              <a:ext uri="{FF2B5EF4-FFF2-40B4-BE49-F238E27FC236}">
                <a16:creationId xmlns:a16="http://schemas.microsoft.com/office/drawing/2014/main" id="{9127C78D-554C-4A8B-853B-D6D1F7649B64}"/>
              </a:ext>
            </a:extLst>
          </p:cNvPr>
          <p:cNvSpPr/>
          <p:nvPr/>
        </p:nvSpPr>
        <p:spPr>
          <a:xfrm>
            <a:off x="1937362" y="3535740"/>
            <a:ext cx="7872738" cy="1543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3721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P spid="6" grpId="0" animBg="1"/>
      <p:bldP spid="7" grpId="0" animBg="1"/>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6826</TotalTime>
  <Words>1038</Words>
  <Application>Microsoft Office PowerPoint</Application>
  <PresentationFormat>Widescreen</PresentationFormat>
  <Paragraphs>137</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Abadi Extra Light</vt:lpstr>
      <vt:lpstr>Arial</vt:lpstr>
      <vt:lpstr>Calibri</vt:lpstr>
      <vt:lpstr>Calibri Light</vt:lpstr>
      <vt:lpstr>Helvetica Neue</vt:lpstr>
      <vt:lpstr>Office Theme</vt:lpstr>
      <vt:lpstr>PowerPoint Presentation</vt:lpstr>
      <vt:lpstr>Outline</vt:lpstr>
      <vt:lpstr> </vt:lpstr>
      <vt:lpstr>PowerPoint Presentation</vt:lpstr>
      <vt:lpstr>PowerPoint Presentation</vt:lpstr>
      <vt:lpstr>             </vt:lpstr>
      <vt:lpstr>             </vt:lpstr>
      <vt:lpstr>             </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may subsequently transfer to the PhD program within the first 18 months, provided that their progress is excellent and that they have a project that could be developed into a PhD thesis.  They may subsequently change their registration to the doctoral program upon satisfying their Advisory Committee and the Program Committee that their progress has been exceptional.  Such transfer into the PhD program, known informally as “roll over”, must occur before the end of the fifth academic term of study. When considering a request for transfer from the MSc to the PhD program the student's Advisory Committee will consider whether the student's research project is of sufficient scope to expand into a PhD project. The student should present a progress report of the completed work (5 page limit waived) and a plan outlining the PhD projects at the advisory committee meeting.  The committee will also consider the student’s CV. The student, the supervisor, and the advisors have to agree to a “roll-over”. A maximum of three terms of MSc registration is credited towards the PhD degree.  When the research project has clearly developed beyond that of a MSc, students may be permitted to transfer directly to the PhD Program without completing a MSc research thesis (see above under Admission Procedures “roll-over” for full description).    </dc:title>
  <dc:creator>Megan Roussy</dc:creator>
  <cp:lastModifiedBy>Kate Onuska</cp:lastModifiedBy>
  <cp:revision>59</cp:revision>
  <dcterms:created xsi:type="dcterms:W3CDTF">2021-01-15T03:30:48Z</dcterms:created>
  <dcterms:modified xsi:type="dcterms:W3CDTF">2021-10-13T15:35:52Z</dcterms:modified>
</cp:coreProperties>
</file>